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4"/>
  </p:notesMasterIdLst>
  <p:sldIdLst>
    <p:sldId id="672" r:id="rId3"/>
    <p:sldId id="696" r:id="rId4"/>
    <p:sldId id="699" r:id="rId5"/>
    <p:sldId id="559" r:id="rId6"/>
    <p:sldId id="781" r:id="rId7"/>
    <p:sldId id="651" r:id="rId8"/>
    <p:sldId id="712" r:id="rId9"/>
    <p:sldId id="700" r:id="rId10"/>
    <p:sldId id="714" r:id="rId11"/>
    <p:sldId id="732" r:id="rId12"/>
    <p:sldId id="729" r:id="rId13"/>
    <p:sldId id="653" r:id="rId14"/>
    <p:sldId id="716" r:id="rId15"/>
    <p:sldId id="654" r:id="rId16"/>
    <p:sldId id="725" r:id="rId17"/>
    <p:sldId id="731" r:id="rId18"/>
    <p:sldId id="726" r:id="rId19"/>
    <p:sldId id="727" r:id="rId20"/>
    <p:sldId id="718" r:id="rId21"/>
    <p:sldId id="719" r:id="rId22"/>
    <p:sldId id="78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79874" autoAdjust="0"/>
  </p:normalViewPr>
  <p:slideViewPr>
    <p:cSldViewPr snapToGrid="0">
      <p:cViewPr>
        <p:scale>
          <a:sx n="75" d="100"/>
          <a:sy n="75" d="100"/>
        </p:scale>
        <p:origin x="629" y="-53"/>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共同干扰源</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算法：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combnk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：组合枚举</a:t>
            </a:r>
          </a:p>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现象：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相同的干扰源不会在不同的接收器上引起相同的行为字节流：</a:t>
            </a:r>
            <a:r>
              <a:rPr lang="zh-CN" altLang="en-US" sz="2800" dirty="0">
                <a:effectLst/>
                <a:latin typeface="Arial" panose="020B0604020202020204" pitchFamily="34" charset="0"/>
              </a:rPr>
              <a:t>只有在字节流中存在差异时，错误位的检测才起作用。例如，当查看二进制表示中的第三列错误位（</a:t>
            </a:r>
            <a:r>
              <a:rPr lang="en-US" altLang="zh-CN" sz="2800" dirty="0">
                <a:effectLst/>
                <a:latin typeface="Arial" panose="020B0604020202020204" pitchFamily="34" charset="0"/>
              </a:rPr>
              <a:t>8</a:t>
            </a:r>
            <a:r>
              <a:rPr lang="zh-CN" altLang="en-US" sz="2800" dirty="0">
                <a:effectLst/>
                <a:latin typeface="Arial" panose="020B0604020202020204" pitchFamily="34" charset="0"/>
              </a:rPr>
              <a:t>，</a:t>
            </a:r>
            <a:r>
              <a:rPr lang="en-US" altLang="zh-CN" sz="2800" dirty="0">
                <a:effectLst/>
                <a:latin typeface="Arial" panose="020B0604020202020204" pitchFamily="34" charset="0"/>
              </a:rPr>
              <a:t>6</a:t>
            </a:r>
            <a:r>
              <a:rPr lang="zh-CN" altLang="en-US" sz="2800" dirty="0">
                <a:effectLst/>
                <a:latin typeface="Arial" panose="020B0604020202020204" pitchFamily="34" charset="0"/>
              </a:rPr>
              <a:t>，</a:t>
            </a:r>
            <a:r>
              <a:rPr lang="en-US" altLang="zh-CN" sz="2800" dirty="0">
                <a:effectLst/>
                <a:latin typeface="Arial" panose="020B0604020202020204" pitchFamily="34" charset="0"/>
              </a:rPr>
              <a:t>4</a:t>
            </a:r>
            <a:r>
              <a:rPr lang="zh-CN" altLang="en-US" sz="2800" dirty="0">
                <a:effectLst/>
                <a:latin typeface="Arial" panose="020B0604020202020204" pitchFamily="34" charset="0"/>
              </a:rPr>
              <a:t>）时，它显示</a:t>
            </a:r>
            <a:r>
              <a:rPr lang="en-US" altLang="zh-CN" sz="2800" dirty="0">
                <a:effectLst/>
                <a:latin typeface="Arial" panose="020B0604020202020204" pitchFamily="34" charset="0"/>
              </a:rPr>
              <a:t>RX3</a:t>
            </a:r>
            <a:r>
              <a:rPr lang="zh-CN" altLang="en-US" sz="2800" dirty="0">
                <a:effectLst/>
                <a:latin typeface="Arial" panose="020B0604020202020204" pitchFamily="34" charset="0"/>
              </a:rPr>
              <a:t>位错误是</a:t>
            </a:r>
            <a:r>
              <a:rPr lang="en-US" altLang="zh-CN" sz="2800" dirty="0">
                <a:effectLst/>
                <a:latin typeface="Arial" panose="020B0604020202020204" pitchFamily="34" charset="0"/>
              </a:rPr>
              <a:t>RX2</a:t>
            </a:r>
            <a:r>
              <a:rPr lang="zh-CN" altLang="en-US" sz="2800" dirty="0">
                <a:effectLst/>
                <a:latin typeface="Arial" panose="020B0604020202020204" pitchFamily="34" charset="0"/>
              </a:rPr>
              <a:t>的子集。因此，如果只接收到</a:t>
            </a:r>
            <a:r>
              <a:rPr lang="en-US" altLang="zh-CN" sz="2800" dirty="0">
                <a:effectLst/>
                <a:latin typeface="Arial" panose="020B0604020202020204" pitchFamily="34" charset="0"/>
              </a:rPr>
              <a:t>RX2</a:t>
            </a:r>
            <a:r>
              <a:rPr lang="zh-CN" altLang="en-US" sz="2800" dirty="0">
                <a:effectLst/>
                <a:latin typeface="Arial" panose="020B0604020202020204" pitchFamily="34" charset="0"/>
              </a:rPr>
              <a:t>和</a:t>
            </a:r>
            <a:r>
              <a:rPr lang="en-US" altLang="zh-CN" sz="2800" dirty="0">
                <a:effectLst/>
                <a:latin typeface="Arial" panose="020B0604020202020204" pitchFamily="34" charset="0"/>
              </a:rPr>
              <a:t>RX3</a:t>
            </a:r>
            <a:r>
              <a:rPr lang="zh-CN" altLang="en-US" sz="2800" dirty="0">
                <a:effectLst/>
                <a:latin typeface="Arial" panose="020B0604020202020204" pitchFamily="34" charset="0"/>
              </a:rPr>
              <a:t>，则</a:t>
            </a:r>
            <a:r>
              <a:rPr lang="en-US" altLang="zh-CN" sz="2800" dirty="0">
                <a:effectLst/>
                <a:latin typeface="Arial" panose="020B0604020202020204" pitchFamily="34" charset="0"/>
              </a:rPr>
              <a:t>OPR</a:t>
            </a:r>
            <a:r>
              <a:rPr lang="zh-CN" altLang="en-US" sz="2800" dirty="0">
                <a:effectLst/>
                <a:latin typeface="Arial" panose="020B0604020202020204" pitchFamily="34" charset="0"/>
              </a:rPr>
              <a:t>将看不到错误位。方便的是，</a:t>
            </a:r>
            <a:r>
              <a:rPr lang="en-US" altLang="zh-CN" sz="2800" dirty="0">
                <a:effectLst/>
                <a:latin typeface="Arial" panose="020B0604020202020204" pitchFamily="34" charset="0"/>
              </a:rPr>
              <a:t>RX1</a:t>
            </a:r>
            <a:r>
              <a:rPr lang="zh-CN" altLang="en-US" sz="2800" dirty="0">
                <a:effectLst/>
                <a:latin typeface="Arial" panose="020B0604020202020204" pitchFamily="34" charset="0"/>
              </a:rPr>
              <a:t>位没有受到影响，可以用来检测错误位。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81261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endParaRPr lang="en-US" altLang="zh-CN" dirty="0"/>
          </a:p>
          <a:p>
            <a:pPr algn="just">
              <a:lnSpc>
                <a:spcPct val="173000"/>
              </a:lnSpc>
              <a:spcBef>
                <a:spcPts val="1300"/>
              </a:spcBef>
              <a:spcAft>
                <a:spcPts val="1300"/>
              </a:spcAft>
            </a:pPr>
            <a:r>
              <a:rPr lang="en-US" altLang="zh-CN" sz="1800" b="1" kern="100">
                <a:effectLst/>
                <a:latin typeface="等线 Light" panose="02010600030101010101" pitchFamily="2" charset="-122"/>
                <a:ea typeface="等线 Light" panose="02010600030101010101" pitchFamily="2" charset="-122"/>
                <a:cs typeface="Times New Roman" panose="02020603050405020304" pitchFamily="18" charset="0"/>
              </a:rPr>
              <a:t>Figure </a:t>
            </a: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硬件能力：</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错误恢复模块通过使用内部基准测试来检查硬件功能。基准测试基于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查找表计算，以估计给定</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可以搜索多少位；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大量使用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验证，以便根据错误模式生成候选数据包。 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中所示的性能指标是执行所有可能的错误模式的所有计算所花费的时间的最高界限</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秒内完成，以考虑云处理延迟，以便在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的宽松的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窗口长度内确认数据包，因此有足够的时间将数据包传输到云中进行处理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简化计算：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为了简化后续实验，默认最大能搜索大小为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30bit</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错误恢复模块：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仅在确认的错误位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低于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才尝试恢复</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实验台</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①城市规模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平方公里。匹兹堡试验台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个网关是室外的（布置在最高的建筑物上），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个是室内的</a:t>
            </a:r>
          </a:p>
          <a:p>
            <a:pPr indent="400050"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室外网关中大量的失败数据包与每个网关的覆盖区域有关，因为室外测试台部署在城市周围一些最高的建筑物上，具有最佳的视距水平覆盖</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CMU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使用商业基站的校园</a:t>
            </a:r>
          </a:p>
          <a:p>
            <a:pPr marL="0" lvl="0" indent="0" algn="just">
              <a:buFont typeface="+mj-ea"/>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个室内办公环境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网关，用于概念验证和微基准测试</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38229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设备</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发射器节点（配有硬件衰减器）：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①采用高扩频因子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配有硬件衰减器以控制信号强度</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网关（接收器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）：接收到的信号刚好高于噪声本底</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干扰节点（作为干扰源）：①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相当于总持续时间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的延迟均匀分布</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①采用低扩频因子，与典型的短程传输一致</a:t>
            </a:r>
          </a:p>
          <a:p>
            <a:endParaRPr lang="en-US" altLang="zh-CN" dirty="0"/>
          </a:p>
          <a:p>
            <a:r>
              <a:rPr lang="en-US" altLang="zh-CN" dirty="0"/>
              <a:t>Figure 4</a:t>
            </a:r>
            <a:r>
              <a:rPr lang="zh-CN" altLang="en-US" dirty="0"/>
              <a:t>：室外网关可以看到大量损坏的数据包。视距（</a:t>
            </a:r>
            <a:r>
              <a:rPr lang="en-US" altLang="zh-CN" dirty="0" err="1"/>
              <a:t>LoS</a:t>
            </a:r>
            <a:r>
              <a:rPr lang="zh-CN" altLang="en-US" dirty="0"/>
              <a:t>）覆盖率最高的网关也会出现较大的错误，其中一个网关接收的损坏数据包超过</a:t>
            </a:r>
            <a:r>
              <a:rPr lang="en-US" altLang="zh-CN" dirty="0"/>
              <a:t>58%</a:t>
            </a:r>
            <a:r>
              <a:rPr lang="zh-CN" altLang="en-US" dirty="0"/>
              <a:t>。室外网关中的大量损坏数据包与每个网关的覆盖区域有关，因为室外测试台部署在城市周围一些最高的建筑物上，具有最佳的</a:t>
            </a:r>
            <a:r>
              <a:rPr lang="en-US" altLang="zh-CN" dirty="0" err="1"/>
              <a:t>LoS</a:t>
            </a:r>
            <a:r>
              <a:rPr lang="zh-CN" altLang="en-US" dirty="0"/>
              <a:t>覆盖。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373030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9</a:t>
            </a:r>
            <a:r>
              <a:rPr lang="zh-CN" altLang="en-US" dirty="0"/>
              <a:t>：</a:t>
            </a:r>
            <a:r>
              <a:rPr lang="en-US" altLang="zh-CN" dirty="0">
                <a:effectLst/>
                <a:latin typeface="Arial" panose="020B0604020202020204" pitchFamily="34" charset="0"/>
              </a:rPr>
              <a:t>89%</a:t>
            </a:r>
            <a:r>
              <a:rPr lang="zh-CN" altLang="en-US" dirty="0">
                <a:effectLst/>
                <a:latin typeface="Arial" panose="020B0604020202020204" pitchFamily="34" charset="0"/>
              </a:rPr>
              <a:t>的损坏数据包的错误比特数少于</a:t>
            </a:r>
            <a:r>
              <a:rPr lang="en-US" altLang="zh-CN" dirty="0">
                <a:effectLst/>
                <a:latin typeface="Arial" panose="020B0604020202020204" pitchFamily="34" charset="0"/>
              </a:rPr>
              <a:t>15</a:t>
            </a:r>
            <a:r>
              <a:rPr lang="zh-CN" altLang="en-US" dirty="0">
                <a:effectLst/>
                <a:latin typeface="Arial" panose="020B0604020202020204" pitchFamily="34" charset="0"/>
              </a:rPr>
              <a:t>个，平均仅占整个数据包长度的</a:t>
            </a:r>
            <a:r>
              <a:rPr lang="en-US" altLang="zh-CN" dirty="0">
                <a:effectLst/>
                <a:latin typeface="Arial" panose="020B0604020202020204" pitchFamily="34" charset="0"/>
              </a:rPr>
              <a:t>3.6%</a:t>
            </a:r>
            <a:r>
              <a:rPr lang="zh-CN" altLang="en-US" dirty="0">
                <a:effectLst/>
                <a:latin typeface="Arial" panose="020B0604020202020204" pitchFamily="34" charset="0"/>
              </a:rPr>
              <a:t>。换句话说，与包长度相比，包比特损坏通常相对较小。我们观察到这些数据受到幸存者偏见的影响，因为这些数据包没有受到足够的损害，无法完全检测到。这并不奇怪。</a:t>
            </a:r>
            <a:r>
              <a:rPr lang="en-US" altLang="zh-CN" dirty="0" err="1">
                <a:effectLst/>
                <a:latin typeface="Arial" panose="020B0604020202020204" pitchFamily="34" charset="0"/>
              </a:rPr>
              <a:t>LoRa</a:t>
            </a:r>
            <a:r>
              <a:rPr lang="zh-CN" altLang="en-US" dirty="0">
                <a:effectLst/>
                <a:latin typeface="Arial" panose="020B0604020202020204" pitchFamily="34" charset="0"/>
              </a:rPr>
              <a:t>的大部分干扰是由于室内（通常是非</a:t>
            </a:r>
            <a:r>
              <a:rPr lang="en-US" altLang="zh-CN" dirty="0">
                <a:effectLst/>
                <a:latin typeface="Arial" panose="020B0604020202020204" pitchFamily="34" charset="0"/>
              </a:rPr>
              <a:t>LoRa</a:t>
            </a:r>
            <a:r>
              <a:rPr lang="zh-CN" altLang="en-US" dirty="0">
                <a:effectLst/>
                <a:latin typeface="Arial" panose="020B0604020202020204" pitchFamily="34" charset="0"/>
              </a:rPr>
              <a:t>技术），而它们传输比</a:t>
            </a:r>
            <a:r>
              <a:rPr lang="en-US" altLang="zh-CN" dirty="0" err="1">
                <a:effectLst/>
                <a:latin typeface="Arial" panose="020B0604020202020204" pitchFamily="34" charset="0"/>
              </a:rPr>
              <a:t>LoRa</a:t>
            </a:r>
            <a:r>
              <a:rPr lang="zh-CN" altLang="en-US" dirty="0">
                <a:effectLst/>
                <a:latin typeface="Arial" panose="020B0604020202020204" pitchFamily="34" charset="0"/>
              </a:rPr>
              <a:t>短得多</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t>Figure 10</a:t>
            </a:r>
            <a:r>
              <a:rPr lang="zh-CN" altLang="en-US" dirty="0"/>
              <a:t>：</a:t>
            </a:r>
            <a:r>
              <a:rPr lang="zh-CN" altLang="en-US" dirty="0">
                <a:effectLst/>
                <a:latin typeface="Arial" panose="020B0604020202020204" pitchFamily="34" charset="0"/>
              </a:rPr>
              <a:t>每个错误在损坏包中的位置主要是均匀分布的</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11</a:t>
            </a:r>
            <a:r>
              <a:rPr lang="zh-CN" altLang="en-US" dirty="0">
                <a:effectLst/>
                <a:latin typeface="Arial" panose="020B0604020202020204" pitchFamily="34" charset="0"/>
              </a:rPr>
              <a:t>：当</a:t>
            </a:r>
            <a:r>
              <a:rPr lang="en-US" altLang="zh-CN" dirty="0">
                <a:effectLst/>
                <a:latin typeface="Arial" panose="020B0604020202020204" pitchFamily="34" charset="0"/>
              </a:rPr>
              <a:t>SF</a:t>
            </a:r>
            <a:r>
              <a:rPr lang="zh-CN" altLang="en-US" dirty="0">
                <a:effectLst/>
                <a:latin typeface="Arial" panose="020B0604020202020204" pitchFamily="34" charset="0"/>
              </a:rPr>
              <a:t>为</a:t>
            </a:r>
            <a:r>
              <a:rPr lang="en-US" altLang="zh-CN" dirty="0">
                <a:effectLst/>
                <a:latin typeface="Arial" panose="020B0604020202020204" pitchFamily="34" charset="0"/>
              </a:rPr>
              <a:t>7</a:t>
            </a:r>
            <a:r>
              <a:rPr lang="zh-CN" altLang="en-US" dirty="0">
                <a:effectLst/>
                <a:latin typeface="Arial" panose="020B0604020202020204" pitchFamily="34" charset="0"/>
              </a:rPr>
              <a:t>时，最小化包持续时间可以有效地增加网络容量（更少受到干扰）；</a:t>
            </a:r>
            <a:r>
              <a:rPr lang="en-US" altLang="zh-CN" dirty="0">
                <a:effectLst/>
                <a:latin typeface="Arial" panose="020B0604020202020204" pitchFamily="34" charset="0"/>
              </a:rPr>
              <a:t>SF</a:t>
            </a:r>
            <a:r>
              <a:rPr lang="zh-CN" altLang="en-US" dirty="0">
                <a:effectLst/>
                <a:latin typeface="Arial" panose="020B0604020202020204" pitchFamily="34" charset="0"/>
              </a:rPr>
              <a:t>增大，传输时间增加，收到干扰；但从</a:t>
            </a:r>
            <a:r>
              <a:rPr lang="en-US" altLang="zh-CN" dirty="0">
                <a:effectLst/>
                <a:latin typeface="Arial" panose="020B0604020202020204" pitchFamily="34" charset="0"/>
              </a:rPr>
              <a:t>SF10</a:t>
            </a:r>
            <a:r>
              <a:rPr lang="zh-CN" altLang="en-US" dirty="0">
                <a:effectLst/>
                <a:latin typeface="Arial" panose="020B0604020202020204" pitchFamily="34" charset="0"/>
              </a:rPr>
              <a:t>开始，使用更健壮的调制（即使包变长）导致的编码增益补偿有助于限制干扰的影响，从而导致</a:t>
            </a:r>
            <a:r>
              <a:rPr lang="en-US" altLang="zh-CN" dirty="0">
                <a:effectLst/>
                <a:latin typeface="Arial" panose="020B0604020202020204" pitchFamily="34" charset="0"/>
              </a:rPr>
              <a:t>PRR</a:t>
            </a:r>
            <a:r>
              <a:rPr lang="zh-CN" altLang="en-US" dirty="0">
                <a:effectLst/>
                <a:latin typeface="Arial" panose="020B0604020202020204" pitchFamily="34" charset="0"/>
              </a:rPr>
              <a:t>的增加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Table2</a:t>
            </a:r>
            <a:r>
              <a:rPr lang="zh-CN" altLang="en-US" dirty="0">
                <a:effectLst/>
                <a:latin typeface="Arial" panose="020B0604020202020204" pitchFamily="34" charset="0"/>
              </a:rPr>
              <a:t>：</a:t>
            </a:r>
            <a:r>
              <a:rPr lang="en-US" altLang="zh-CN" dirty="0">
                <a:effectLst/>
                <a:latin typeface="Arial" panose="020B0604020202020204" pitchFamily="34" charset="0"/>
              </a:rPr>
              <a:t>OPR</a:t>
            </a:r>
            <a:r>
              <a:rPr lang="zh-CN" altLang="en-US" dirty="0">
                <a:effectLst/>
                <a:latin typeface="Arial" panose="020B0604020202020204" pitchFamily="34" charset="0"/>
              </a:rPr>
              <a:t>预测的大多数比特错误都在正确的位置（</a:t>
            </a:r>
            <a:r>
              <a:rPr lang="en-US" altLang="zh-CN" dirty="0">
                <a:effectLst/>
                <a:latin typeface="Arial" panose="020B0604020202020204" pitchFamily="34" charset="0"/>
              </a:rPr>
              <a:t>87%</a:t>
            </a:r>
            <a:r>
              <a:rPr lang="zh-CN" altLang="en-US" dirty="0">
                <a:effectLst/>
                <a:latin typeface="Arial" panose="020B0604020202020204" pitchFamily="34" charset="0"/>
              </a:rPr>
              <a:t>），且</a:t>
            </a:r>
            <a:r>
              <a:rPr lang="en-US" altLang="zh-CN" dirty="0">
                <a:effectLst/>
                <a:latin typeface="Arial" panose="020B0604020202020204" pitchFamily="34" charset="0"/>
              </a:rPr>
              <a:t>100%</a:t>
            </a:r>
            <a:r>
              <a:rPr lang="zh-CN" altLang="en-US" dirty="0">
                <a:effectLst/>
                <a:latin typeface="Arial" panose="020B0604020202020204" pitchFamily="34" charset="0"/>
              </a:rPr>
              <a:t>确认非错误位</a:t>
            </a:r>
            <a:endParaRPr lang="en-US" altLang="zh-CN" dirty="0">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4045146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12</a:t>
            </a:r>
            <a:r>
              <a:rPr lang="zh-CN" altLang="en-US" dirty="0"/>
              <a:t>：</a:t>
            </a:r>
            <a:r>
              <a:rPr lang="zh-CN" altLang="en-US" dirty="0">
                <a:effectLst/>
                <a:latin typeface="Arial" panose="020B0604020202020204" pitchFamily="34" charset="0"/>
              </a:rPr>
              <a:t>随着接收网关的增加，检测到的损坏位呈对数增长</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a:t>
            </a:r>
            <a:r>
              <a:rPr lang="zh-CN" altLang="en-US" dirty="0">
                <a:effectLst/>
                <a:latin typeface="Arial" panose="020B0604020202020204" pitchFamily="34" charset="0"/>
              </a:rPr>
              <a:t>：存在多个干扰节点时的错误比特检测性能：干扰是可加的，最终饱和，而增益随着接收网关数增加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14</a:t>
            </a:r>
            <a:r>
              <a:rPr lang="zh-CN" altLang="en-US" dirty="0">
                <a:effectLst/>
                <a:latin typeface="Arial" panose="020B0604020202020204" pitchFamily="34" charset="0"/>
              </a:rPr>
              <a:t>：随着干扰源数量的增加，比特误差的相应累积分布函数。这证实了图</a:t>
            </a:r>
            <a:r>
              <a:rPr lang="en-US" altLang="zh-CN" dirty="0">
                <a:effectLst/>
                <a:latin typeface="Arial" panose="020B0604020202020204" pitchFamily="34" charset="0"/>
              </a:rPr>
              <a:t>9</a:t>
            </a:r>
            <a:r>
              <a:rPr lang="zh-CN" altLang="en-US" dirty="0">
                <a:effectLst/>
                <a:latin typeface="Arial" panose="020B0604020202020204" pitchFamily="34" charset="0"/>
              </a:rPr>
              <a:t>所示的数据，并显示了数据包中的位错误数在</a:t>
            </a:r>
            <a:r>
              <a:rPr lang="en-US" altLang="zh-CN" dirty="0">
                <a:effectLst/>
                <a:latin typeface="Arial" panose="020B0604020202020204" pitchFamily="34" charset="0"/>
              </a:rPr>
              <a:t>OPR</a:t>
            </a:r>
            <a:r>
              <a:rPr lang="zh-CN" altLang="en-US" dirty="0">
                <a:effectLst/>
                <a:latin typeface="Arial" panose="020B0604020202020204" pitchFamily="34" charset="0"/>
              </a:rPr>
              <a:t>可以恢复的</a:t>
            </a:r>
            <a:r>
              <a:rPr lang="en-US" altLang="zh-CN" dirty="0">
                <a:effectLst/>
                <a:latin typeface="Arial" panose="020B0604020202020204" pitchFamily="34" charset="0"/>
              </a:rPr>
              <a:t>30</a:t>
            </a:r>
            <a:r>
              <a:rPr lang="zh-CN" altLang="en-US" dirty="0">
                <a:effectLst/>
                <a:latin typeface="Arial" panose="020B0604020202020204" pitchFamily="34" charset="0"/>
              </a:rPr>
              <a:t>位数范围内</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16A</a:t>
            </a:r>
            <a:r>
              <a:rPr lang="zh-CN" altLang="en-US" dirty="0">
                <a:effectLst/>
                <a:latin typeface="Arial" panose="020B0604020202020204" pitchFamily="34" charset="0"/>
              </a:rPr>
              <a:t>：一个包更容易同时被较少的网关接收；大量的网关可以提高更正数据包的几率</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16B</a:t>
            </a:r>
            <a:r>
              <a:rPr lang="zh-CN" altLang="en-US" dirty="0">
                <a:effectLst/>
                <a:latin typeface="Arial" panose="020B0604020202020204" pitchFamily="34" charset="0"/>
              </a:rPr>
              <a:t>：有六个网关同时接受时，</a:t>
            </a:r>
            <a:r>
              <a:rPr lang="en-US" altLang="zh-CN" dirty="0">
                <a:effectLst/>
                <a:latin typeface="Arial" panose="020B0604020202020204" pitchFamily="34" charset="0"/>
              </a:rPr>
              <a:t>OPR</a:t>
            </a:r>
            <a:r>
              <a:rPr lang="zh-CN" altLang="en-US" dirty="0">
                <a:effectLst/>
                <a:latin typeface="Arial" panose="020B0604020202020204" pitchFamily="34" charset="0"/>
              </a:rPr>
              <a:t>能够在</a:t>
            </a:r>
            <a:r>
              <a:rPr lang="zh-CN" altLang="zh-CN" sz="1800" dirty="0">
                <a:effectLst/>
                <a:ea typeface="等线" panose="02010600030101010101" pitchFamily="2" charset="-122"/>
                <a:cs typeface="Times New Roman" panose="02020603050405020304" pitchFamily="18" charset="0"/>
              </a:rPr>
              <a:t>错误在</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位以内</a:t>
            </a:r>
            <a:r>
              <a:rPr lang="zh-CN" altLang="en-US" sz="1800" dirty="0">
                <a:effectLst/>
                <a:ea typeface="等线" panose="02010600030101010101" pitchFamily="2" charset="-122"/>
                <a:cs typeface="Times New Roman" panose="02020603050405020304" pitchFamily="18" charset="0"/>
              </a:rPr>
              <a:t>时</a:t>
            </a:r>
            <a:r>
              <a:rPr lang="zh-CN" altLang="en-US" dirty="0">
                <a:effectLst/>
                <a:latin typeface="Arial" panose="020B0604020202020204" pitchFamily="34" charset="0"/>
              </a:rPr>
              <a:t>恢复</a:t>
            </a:r>
            <a:r>
              <a:rPr lang="en-US" altLang="zh-CN" dirty="0">
                <a:effectLst/>
                <a:latin typeface="Arial" panose="020B0604020202020204" pitchFamily="34" charset="0"/>
              </a:rPr>
              <a:t>20%</a:t>
            </a:r>
            <a:r>
              <a:rPr lang="zh-CN" altLang="en-US" dirty="0">
                <a:effectLst/>
                <a:latin typeface="Arial" panose="020B0604020202020204" pitchFamily="34" charset="0"/>
              </a:rPr>
              <a:t>到</a:t>
            </a:r>
            <a:r>
              <a:rPr lang="en-US" altLang="zh-CN" dirty="0">
                <a:effectLst/>
                <a:latin typeface="Arial" panose="020B0604020202020204" pitchFamily="34" charset="0"/>
              </a:rPr>
              <a:t>72%</a:t>
            </a:r>
            <a:r>
              <a:rPr lang="zh-CN" altLang="en-US" dirty="0">
                <a:effectLst/>
                <a:latin typeface="Arial" panose="020B0604020202020204" pitchFamily="34" charset="0"/>
              </a:rPr>
              <a:t>的数据包；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不太可能发现包含许多错误位的数据包，大多数都小于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271006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权衡</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共同问题：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少量的位翻转引起的突发碰撞</a:t>
            </a: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为了测试</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的性能，本文默认已经关闭了</a:t>
            </a:r>
            <a:r>
              <a:rPr lang="en-US" altLang="zh-CN" sz="1800" b="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有效载荷中的</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FEC</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功能</a:t>
            </a:r>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可以依靠跨多个网关观察到的信号以及已知的报头字段和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来提供错误恢复能力，而不会影响客户端消息长度</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传统速率自适应：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包括前向错误编码和扩频因子的改变</a:t>
            </a:r>
          </a:p>
          <a:p>
            <a:pPr indent="10668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扩展消息长度以提高恢复能力</a:t>
            </a:r>
          </a:p>
          <a:p>
            <a:pPr indent="10668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②牺牲客户端电池寿命和网络容量提高数据包恢复率</a:t>
            </a:r>
            <a:endParaRPr lang="en-US" altLang="zh-CN" dirty="0"/>
          </a:p>
          <a:p>
            <a:endParaRPr lang="en-US" altLang="zh-CN" dirty="0"/>
          </a:p>
          <a:p>
            <a:r>
              <a:rPr lang="en-US" altLang="zh-CN" dirty="0"/>
              <a:t>Table 3</a:t>
            </a:r>
            <a:r>
              <a:rPr lang="zh-CN" altLang="en-US" dirty="0"/>
              <a:t>：</a:t>
            </a:r>
            <a:r>
              <a:rPr lang="en-US" altLang="zh-CN" dirty="0" err="1">
                <a:effectLst/>
                <a:latin typeface="Arial" panose="020B0604020202020204" pitchFamily="34" charset="0"/>
              </a:rPr>
              <a:t>SemTech</a:t>
            </a:r>
            <a:r>
              <a:rPr lang="zh-CN" altLang="en-US" dirty="0">
                <a:effectLst/>
                <a:latin typeface="Arial" panose="020B0604020202020204" pitchFamily="34" charset="0"/>
              </a:rPr>
              <a:t>的</a:t>
            </a:r>
            <a:r>
              <a:rPr lang="en-US" altLang="zh-CN" dirty="0" err="1">
                <a:effectLst/>
                <a:latin typeface="Arial" panose="020B0604020202020204" pitchFamily="34" charset="0"/>
              </a:rPr>
              <a:t>LoRa</a:t>
            </a:r>
            <a:r>
              <a:rPr lang="zh-CN" altLang="en-US" dirty="0">
                <a:effectLst/>
                <a:latin typeface="Arial" panose="020B0604020202020204" pitchFamily="34" charset="0"/>
              </a:rPr>
              <a:t>设计指南已经量化了在表</a:t>
            </a:r>
            <a:r>
              <a:rPr lang="en-US" altLang="zh-CN" dirty="0">
                <a:effectLst/>
                <a:latin typeface="Arial" panose="020B0604020202020204" pitchFamily="34" charset="0"/>
              </a:rPr>
              <a:t>3</a:t>
            </a:r>
            <a:r>
              <a:rPr lang="zh-CN" altLang="en-US" dirty="0">
                <a:effectLst/>
                <a:latin typeface="Arial" panose="020B0604020202020204" pitchFamily="34" charset="0"/>
              </a:rPr>
              <a:t>中再现的</a:t>
            </a:r>
            <a:r>
              <a:rPr lang="en-US" altLang="zh-CN" dirty="0">
                <a:effectLst/>
                <a:latin typeface="Arial" panose="020B0604020202020204" pitchFamily="34" charset="0"/>
              </a:rPr>
              <a:t>20%</a:t>
            </a:r>
            <a:r>
              <a:rPr lang="zh-CN" altLang="en-US" dirty="0">
                <a:effectLst/>
                <a:latin typeface="Arial" panose="020B0604020202020204" pitchFamily="34" charset="0"/>
              </a:rPr>
              <a:t>分组错误率的加性高斯白噪声下不同编码速率选择的编码增益（</a:t>
            </a:r>
            <a:r>
              <a:rPr lang="en-US" altLang="zh-CN" dirty="0">
                <a:effectLst/>
                <a:latin typeface="Arial" panose="020B0604020202020204" pitchFamily="34" charset="0"/>
              </a:rPr>
              <a:t>dB</a:t>
            </a:r>
            <a:r>
              <a:rPr lang="zh-CN" altLang="en-US" dirty="0">
                <a:effectLst/>
                <a:latin typeface="Arial" panose="020B0604020202020204" pitchFamily="34" charset="0"/>
              </a:rPr>
              <a:t>），结果显示编码增益相对较低（低于</a:t>
            </a:r>
            <a:r>
              <a:rPr lang="en-US" altLang="zh-CN" dirty="0">
                <a:effectLst/>
                <a:latin typeface="Arial" panose="020B0604020202020204" pitchFamily="34" charset="0"/>
              </a:rPr>
              <a:t>1</a:t>
            </a:r>
            <a:r>
              <a:rPr lang="zh-CN" altLang="en-US" dirty="0">
                <a:effectLst/>
                <a:latin typeface="Arial" panose="020B0604020202020204" pitchFamily="34" charset="0"/>
              </a:rPr>
              <a:t>分贝）；我们推测，这个设计决定是故意的，以利于设备和解码过程的简单性，不幸的是以牺牲编码恢复力为代价</a:t>
            </a:r>
            <a:endParaRPr lang="en-US" altLang="zh-CN" dirty="0">
              <a:effectLst/>
              <a:latin typeface="Arial" panose="020B0604020202020204" pitchFamily="34" charset="0"/>
            </a:endParaRPr>
          </a:p>
          <a:p>
            <a:r>
              <a:rPr lang="zh-CN" altLang="en-US" dirty="0">
                <a:effectLst/>
                <a:latin typeface="Arial" panose="020B0604020202020204" pitchFamily="34" charset="0"/>
              </a:rPr>
              <a:t>当网关数量增多时效果减小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17</a:t>
            </a:r>
            <a:r>
              <a:rPr lang="zh-CN" altLang="en-US" dirty="0">
                <a:effectLst/>
                <a:latin typeface="Arial" panose="020B0604020202020204" pitchFamily="34" charset="0"/>
              </a:rPr>
              <a:t>：当网关数量增多时以对数方式显著增加增益，且不影响简单性，</a:t>
            </a:r>
            <a:r>
              <a:rPr lang="en-US" altLang="zh-CN" dirty="0">
                <a:effectLst/>
                <a:latin typeface="Arial" panose="020B0604020202020204" pitchFamily="34" charset="0"/>
              </a:rPr>
              <a:t>6</a:t>
            </a:r>
            <a:r>
              <a:rPr lang="zh-CN" altLang="en-US" dirty="0">
                <a:effectLst/>
                <a:latin typeface="Arial" panose="020B0604020202020204" pitchFamily="34" charset="0"/>
              </a:rPr>
              <a:t>个网关最高可达</a:t>
            </a:r>
            <a:r>
              <a:rPr lang="en-US" altLang="zh-CN" dirty="0">
                <a:effectLst/>
                <a:latin typeface="Arial" panose="020B0604020202020204" pitchFamily="34" charset="0"/>
              </a:rPr>
              <a:t>2.5db</a:t>
            </a:r>
            <a:r>
              <a:rPr lang="zh-CN" altLang="en-US" dirty="0">
                <a:effectLst/>
                <a:latin typeface="Arial" panose="020B0604020202020204" pitchFamily="34" charset="0"/>
              </a:rPr>
              <a:t>，优于</a:t>
            </a:r>
            <a:r>
              <a:rPr lang="en-US" altLang="zh-CN" dirty="0" err="1">
                <a:effectLst/>
                <a:latin typeface="Arial" panose="020B0604020202020204" pitchFamily="34" charset="0"/>
              </a:rPr>
              <a:t>LoRa</a:t>
            </a:r>
            <a:r>
              <a:rPr lang="zh-CN" altLang="en-US" dirty="0">
                <a:effectLst/>
                <a:latin typeface="Arial" panose="020B0604020202020204" pitchFamily="34" charset="0"/>
              </a:rPr>
              <a:t>标准汉明码</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350454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3014258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系统结构</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网关可以位于室内或室外：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没有丢弃损坏的数据包，而是将无效的数据包和有效数据、信号强度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、用于关联接收的元数据，一起转发到云</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目的：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使用这些数据参数的组合，可以唯一地标识分组及其地理位置，故识别跨网关的哪些接收到的信号对应于同一个数据包</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网关嗅探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网关和网络服务器之间的流量，以收集元数据并对有效负载进行排序，然后在可能的情况下与接收到的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出错数据包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一起进行处理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在云端执行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链路层误码校正后返回改正的帧</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过程：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拦截网关和网络服务器之间的流量，并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计算</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验证的有效负载</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en-US" altLang="zh-CN" sz="1800" b="1" kern="100" dirty="0">
                <a:effectLst/>
                <a:latin typeface="等线" panose="02010600030101010101" pitchFamily="2" charset="-122"/>
                <a:ea typeface="等线" panose="02010600030101010101" pitchFamily="2" charset="-122"/>
              </a:rPr>
              <a:t>RSSI</a:t>
            </a:r>
            <a:r>
              <a:rPr lang="zh-CN" altLang="zh-CN" sz="1800" b="1" kern="100" dirty="0">
                <a:effectLst/>
                <a:latin typeface="等线" panose="02010600030101010101" pitchFamily="2" charset="-122"/>
                <a:ea typeface="等线" panose="02010600030101010101" pitchFamily="2" charset="-122"/>
              </a:rPr>
              <a:t>电平采样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检测加密负载中的错误：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设备具有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addressable register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，该寄存器以采样粒度在整个分组接收期间返回实时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电平；此功能通过</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监控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接收过程，该中断信号将样本采集驱动到循环缓冲区中，每位最多可收集数百次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；样本经过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down-sampled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后与有效载荷一起发送，约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200Byte</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Figure 6</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传输的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数据包受到了相同频谱使用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更高强度的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数据包的干扰，将接收到的有效载荷与采集到的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样本进行比对，可以发现误码位置与碰撞引起的高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值直接相关</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线索：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更强的干扰产生错误比特的几率更高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43100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1" dirty="0">
                <a:effectLst/>
                <a:latin typeface="Arial" panose="020B0604020202020204" pitchFamily="34" charset="0"/>
              </a:rPr>
              <a:t>多径效应：</a:t>
            </a:r>
            <a:r>
              <a:rPr lang="zh-CN" altLang="en-US" sz="2800" dirty="0">
                <a:effectLst/>
                <a:latin typeface="Arial" panose="020B0604020202020204" pitchFamily="34" charset="0"/>
              </a:rPr>
              <a:t>同一个发送的信号通过不同的无线路径传播，在到达每个接收网关之前，会受到不同的反射、衰落和干扰的影响，在每个接收网关处观察到不同的错误比特位；我们观察到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即使多个接收端受到类似的干扰，数据包也不会以相同的方式受到影响</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endParaRPr lang="en-US" altLang="zh-CN" sz="1200" b="0" kern="1200" dirty="0">
              <a:effectLst/>
              <a:latin typeface="+mn-lt"/>
              <a:ea typeface="+mn-ea"/>
            </a:endParaRPr>
          </a:p>
          <a:p>
            <a:pPr algn="just">
              <a:lnSpc>
                <a:spcPct val="173000"/>
              </a:lnSpc>
              <a:spcBef>
                <a:spcPts val="1300"/>
              </a:spcBef>
              <a:spcAft>
                <a:spcPts val="1300"/>
              </a:spcAft>
            </a:pPr>
            <a:endParaRPr lang="en-US" altLang="zh-CN" sz="1000" b="1" kern="100" dirty="0">
              <a:effectLst/>
              <a:latin typeface="等线" panose="02010600030101010101" pitchFamily="2" charset="-122"/>
              <a:ea typeface="等线"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428681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1212112"/>
            <a:ext cx="7232488" cy="2416418"/>
          </a:xfrm>
        </p:spPr>
        <p:txBody>
          <a:bodyPr/>
          <a:lstStyle/>
          <a:p>
            <a:r>
              <a:rPr lang="en-US" altLang="zh-CN" sz="4000" dirty="0">
                <a:ea typeface="+mn-ea"/>
                <a:cs typeface="+mn-ea"/>
              </a:rPr>
              <a:t>A cloud-optimized link layer for low-power wide-area networks</a:t>
            </a:r>
            <a:endParaRPr lang="zh-CN" altLang="en-US" sz="40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矩形 3">
            <a:extLst>
              <a:ext uri="{FF2B5EF4-FFF2-40B4-BE49-F238E27FC236}">
                <a16:creationId xmlns:a16="http://schemas.microsoft.com/office/drawing/2014/main" id="{043D51A8-0A86-41E7-A13F-9F5A50792623}"/>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5" name="矩形 4">
            <a:extLst>
              <a:ext uri="{FF2B5EF4-FFF2-40B4-BE49-F238E27FC236}">
                <a16:creationId xmlns:a16="http://schemas.microsoft.com/office/drawing/2014/main" id="{89E8FF02-9784-438F-9CE8-2802CF9C0A4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88"/>
            <a:ext cx="11429262" cy="3323987"/>
          </a:xfrm>
          <a:prstGeom prst="rect">
            <a:avLst/>
          </a:prstGeom>
        </p:spPr>
        <p:txBody>
          <a:bodyPr wrap="square">
            <a:spAutoFit/>
          </a:bodyPr>
          <a:lstStyle/>
          <a:p>
            <a:r>
              <a:rPr lang="en-US" altLang="zh-CN" sz="2400" b="1" dirty="0">
                <a:solidFill>
                  <a:schemeClr val="accent1"/>
                </a:solidFill>
                <a:cs typeface="+mn-ea"/>
              </a:rPr>
              <a:t>Multiple Receptions</a:t>
            </a:r>
          </a:p>
          <a:p>
            <a:endParaRPr lang="en-US" altLang="zh-CN" sz="2400" b="1" dirty="0">
              <a:solidFill>
                <a:schemeClr val="accent1"/>
              </a:solidFill>
              <a:cs typeface="+mn-ea"/>
            </a:endParaRPr>
          </a:p>
          <a:p>
            <a:r>
              <a:rPr lang="en-US" altLang="zh-CN" b="1" dirty="0">
                <a:solidFill>
                  <a:schemeClr val="accent1"/>
                </a:solidFill>
                <a:cs typeface="+mn-ea"/>
              </a:rPr>
              <a:t>Independent Local Interference</a:t>
            </a:r>
          </a:p>
          <a:p>
            <a:endParaRPr lang="en-US" altLang="zh-CN" dirty="0"/>
          </a:p>
          <a:p>
            <a:r>
              <a:rPr lang="en-US" altLang="zh-CN" dirty="0"/>
              <a:t>- multi-path fading</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图片 1">
            <a:extLst>
              <a:ext uri="{FF2B5EF4-FFF2-40B4-BE49-F238E27FC236}">
                <a16:creationId xmlns:a16="http://schemas.microsoft.com/office/drawing/2014/main" id="{8896BFC3-6DA6-4FD4-B083-92D826F146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0872" y="3004132"/>
            <a:ext cx="4257048" cy="3010667"/>
          </a:xfrm>
          <a:prstGeom prst="rect">
            <a:avLst/>
          </a:prstGeom>
        </p:spPr>
      </p:pic>
      <p:pic>
        <p:nvPicPr>
          <p:cNvPr id="12" name="图片 11">
            <a:extLst>
              <a:ext uri="{FF2B5EF4-FFF2-40B4-BE49-F238E27FC236}">
                <a16:creationId xmlns:a16="http://schemas.microsoft.com/office/drawing/2014/main" id="{2D599F11-2ACA-4CF8-BAAA-10E60A655A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1284" y="2419781"/>
            <a:ext cx="4720079" cy="3595018"/>
          </a:xfrm>
          <a:prstGeom prst="rect">
            <a:avLst/>
          </a:prstGeom>
        </p:spPr>
      </p:pic>
    </p:spTree>
    <p:extLst>
      <p:ext uri="{BB962C8B-B14F-4D97-AF65-F5344CB8AC3E}">
        <p14:creationId xmlns:p14="http://schemas.microsoft.com/office/powerpoint/2010/main" val="41138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12" name="矩形 11">
            <a:extLst>
              <a:ext uri="{FF2B5EF4-FFF2-40B4-BE49-F238E27FC236}">
                <a16:creationId xmlns:a16="http://schemas.microsoft.com/office/drawing/2014/main" id="{899C1A3C-76A4-46C5-AE33-B2B688F624AB}"/>
              </a:ext>
            </a:extLst>
          </p:cNvPr>
          <p:cNvSpPr/>
          <p:nvPr/>
        </p:nvSpPr>
        <p:spPr>
          <a:xfrm>
            <a:off x="584652" y="1055959"/>
            <a:ext cx="11022696" cy="3970318"/>
          </a:xfrm>
          <a:prstGeom prst="rect">
            <a:avLst/>
          </a:prstGeom>
        </p:spPr>
        <p:txBody>
          <a:bodyPr wrap="square">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en-US" altLang="zh-CN" b="1" dirty="0"/>
              <a:t>The third column:</a:t>
            </a:r>
          </a:p>
          <a:p>
            <a:endParaRPr lang="en-US" altLang="zh-CN" dirty="0"/>
          </a:p>
          <a:p>
            <a:endParaRPr lang="en-US" altLang="zh-CN" b="1" dirty="0">
              <a:solidFill>
                <a:schemeClr val="accent1"/>
              </a:solidFill>
              <a:cs typeface="+mn-ea"/>
            </a:endParaRPr>
          </a:p>
        </p:txBody>
      </p:sp>
      <p:pic>
        <p:nvPicPr>
          <p:cNvPr id="3" name="图片 2">
            <a:extLst>
              <a:ext uri="{FF2B5EF4-FFF2-40B4-BE49-F238E27FC236}">
                <a16:creationId xmlns:a16="http://schemas.microsoft.com/office/drawing/2014/main" id="{150A37EF-2B38-4B33-B33F-33F3F1EE9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652" y="3955702"/>
            <a:ext cx="5526667" cy="2280000"/>
          </a:xfrm>
          <a:prstGeom prst="rect">
            <a:avLst/>
          </a:prstGeom>
        </p:spPr>
      </p:pic>
      <p:pic>
        <p:nvPicPr>
          <p:cNvPr id="2" name="图片 1">
            <a:extLst>
              <a:ext uri="{FF2B5EF4-FFF2-40B4-BE49-F238E27FC236}">
                <a16:creationId xmlns:a16="http://schemas.microsoft.com/office/drawing/2014/main" id="{25C6C681-818C-4F2D-B5FC-964329AA86BE}"/>
              </a:ext>
            </a:extLst>
          </p:cNvPr>
          <p:cNvPicPr>
            <a:picLocks noChangeAspect="1"/>
          </p:cNvPicPr>
          <p:nvPr/>
        </p:nvPicPr>
        <p:blipFill>
          <a:blip r:embed="rId4"/>
          <a:stretch>
            <a:fillRect/>
          </a:stretch>
        </p:blipFill>
        <p:spPr>
          <a:xfrm>
            <a:off x="584652" y="1643032"/>
            <a:ext cx="5765348" cy="1785968"/>
          </a:xfrm>
          <a:prstGeom prst="rect">
            <a:avLst/>
          </a:prstGeom>
        </p:spPr>
      </p:pic>
      <p:sp>
        <p:nvSpPr>
          <p:cNvPr id="9" name="文本框 8">
            <a:extLst>
              <a:ext uri="{FF2B5EF4-FFF2-40B4-BE49-F238E27FC236}">
                <a16:creationId xmlns:a16="http://schemas.microsoft.com/office/drawing/2014/main" id="{53F80624-8807-4F88-A9FF-1B1612972AED}"/>
              </a:ext>
            </a:extLst>
          </p:cNvPr>
          <p:cNvSpPr txBox="1"/>
          <p:nvPr/>
        </p:nvSpPr>
        <p:spPr>
          <a:xfrm>
            <a:off x="584652" y="1127971"/>
            <a:ext cx="6094070" cy="369332"/>
          </a:xfrm>
          <a:prstGeom prst="rect">
            <a:avLst/>
          </a:prstGeom>
          <a:noFill/>
        </p:spPr>
        <p:txBody>
          <a:bodyPr wrap="square">
            <a:spAutoFit/>
          </a:bodyPr>
          <a:lstStyle/>
          <a:p>
            <a:r>
              <a:rPr lang="en-US" altLang="zh-CN" b="1" dirty="0">
                <a:solidFill>
                  <a:schemeClr val="accent1"/>
                </a:solidFill>
                <a:cs typeface="+mn-ea"/>
              </a:rPr>
              <a:t>Algorithm</a:t>
            </a:r>
          </a:p>
        </p:txBody>
      </p:sp>
      <p:sp>
        <p:nvSpPr>
          <p:cNvPr id="11" name="文本框 10">
            <a:extLst>
              <a:ext uri="{FF2B5EF4-FFF2-40B4-BE49-F238E27FC236}">
                <a16:creationId xmlns:a16="http://schemas.microsoft.com/office/drawing/2014/main" id="{EEC44058-7ABF-498B-B9F6-662E8423ED86}"/>
              </a:ext>
            </a:extLst>
          </p:cNvPr>
          <p:cNvSpPr txBox="1"/>
          <p:nvPr/>
        </p:nvSpPr>
        <p:spPr>
          <a:xfrm>
            <a:off x="584652" y="3550751"/>
            <a:ext cx="6094070" cy="369332"/>
          </a:xfrm>
          <a:prstGeom prst="rect">
            <a:avLst/>
          </a:prstGeom>
          <a:noFill/>
        </p:spPr>
        <p:txBody>
          <a:bodyPr wrap="square">
            <a:spAutoFit/>
          </a:bodyPr>
          <a:lstStyle/>
          <a:p>
            <a:r>
              <a:rPr lang="en-US" altLang="zh-CN" b="1" dirty="0">
                <a:solidFill>
                  <a:schemeClr val="accent1"/>
                </a:solidFill>
                <a:cs typeface="+mn-ea"/>
              </a:rPr>
              <a:t>Example</a:t>
            </a:r>
          </a:p>
        </p:txBody>
      </p:sp>
      <p:pic>
        <p:nvPicPr>
          <p:cNvPr id="17" name="图片 16" descr="图形用户界面&#10;&#10;中度可信度描述已自动生成">
            <a:extLst>
              <a:ext uri="{FF2B5EF4-FFF2-40B4-BE49-F238E27FC236}">
                <a16:creationId xmlns:a16="http://schemas.microsoft.com/office/drawing/2014/main" id="{C8632D0A-2101-45CE-8074-7B5C802AC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492132"/>
            <a:ext cx="6094070" cy="1681123"/>
          </a:xfrm>
          <a:prstGeom prst="rect">
            <a:avLst/>
          </a:prstGeom>
        </p:spPr>
      </p:pic>
      <p:sp>
        <p:nvSpPr>
          <p:cNvPr id="6" name="矩形 5">
            <a:extLst>
              <a:ext uri="{FF2B5EF4-FFF2-40B4-BE49-F238E27FC236}">
                <a16:creationId xmlns:a16="http://schemas.microsoft.com/office/drawing/2014/main" id="{DCA4248A-FC8B-4034-B216-EAFFAE28EE26}"/>
              </a:ext>
            </a:extLst>
          </p:cNvPr>
          <p:cNvSpPr/>
          <p:nvPr/>
        </p:nvSpPr>
        <p:spPr>
          <a:xfrm>
            <a:off x="3116580" y="4434841"/>
            <a:ext cx="101600" cy="962659"/>
          </a:xfrm>
          <a:prstGeom prst="rect">
            <a:avLst/>
          </a:prstGeom>
          <a:no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8DD7874-572D-488C-A64D-484B8F7C3CD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59353" y="1376686"/>
            <a:ext cx="3567363" cy="2294682"/>
          </a:xfrm>
          <a:prstGeom prst="rect">
            <a:avLst/>
          </a:prstGeom>
        </p:spPr>
      </p:pic>
    </p:spTree>
    <p:extLst>
      <p:ext uri="{BB962C8B-B14F-4D97-AF65-F5344CB8AC3E}">
        <p14:creationId xmlns:p14="http://schemas.microsoft.com/office/powerpoint/2010/main" val="284432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错误恢复</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ERROR RECOVERY</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RECOVERY</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6" name="文本占位符 8">
            <a:extLst>
              <a:ext uri="{FF2B5EF4-FFF2-40B4-BE49-F238E27FC236}">
                <a16:creationId xmlns:a16="http://schemas.microsoft.com/office/drawing/2014/main" id="{266A302D-D0B9-4101-B1DD-1F3F979C27F7}"/>
              </a:ext>
            </a:extLst>
          </p:cNvPr>
          <p:cNvSpPr txBox="1">
            <a:spLocks/>
          </p:cNvSpPr>
          <p:nvPr/>
        </p:nvSpPr>
        <p:spPr>
          <a:xfrm>
            <a:off x="469365" y="1038317"/>
            <a:ext cx="11049535" cy="454079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pPr>
            <a:endParaRPr lang="en-US" altLang="zh-CN" dirty="0"/>
          </a:p>
          <a:p>
            <a:pPr algn="l"/>
            <a:r>
              <a:rPr lang="en-US" altLang="zh-CN" sz="2400" b="1" dirty="0">
                <a:solidFill>
                  <a:schemeClr val="accent1"/>
                </a:solidFill>
                <a:cs typeface="+mn-ea"/>
              </a:rPr>
              <a:t>Bit flip</a:t>
            </a:r>
            <a:r>
              <a:rPr lang="en-US" altLang="zh-CN" dirty="0"/>
              <a:t> 					          Processing Latency</a:t>
            </a:r>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Frame check sequence</a:t>
            </a:r>
            <a:r>
              <a:rPr lang="en-US" altLang="zh-CN" dirty="0"/>
              <a:t>					</a:t>
            </a: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 Computation overhead</a:t>
            </a:r>
            <a:endParaRPr lang="en-US" altLang="zh-CN" dirty="0"/>
          </a:p>
          <a:p>
            <a:pPr algn="l"/>
            <a:endParaRPr lang="en-US" altLang="zh-CN" dirty="0"/>
          </a:p>
          <a:p>
            <a:pPr lvl="0" algn="l">
              <a:spcBef>
                <a:spcPts val="0"/>
              </a:spcBef>
            </a:pPr>
            <a:r>
              <a:rPr lang="en-US" altLang="zh-CN" sz="1800" b="0" dirty="0">
                <a:solidFill>
                  <a:prstClr val="black"/>
                </a:solidFill>
                <a:latin typeface="Arial"/>
              </a:rPr>
              <a:t>    </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a:t>
            </a:r>
            <a:endParaRPr lang="zh-CN" altLang="en-US" sz="1800" b="0" dirty="0">
              <a:solidFill>
                <a:prstClr val="black"/>
              </a:solidFill>
              <a:latin typeface="Arial"/>
            </a:endParaRPr>
          </a:p>
          <a:p>
            <a:pPr algn="l"/>
            <a:endParaRPr lang="zh-CN" altLang="zh-CN"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5" name="图片 4">
            <a:extLst>
              <a:ext uri="{FF2B5EF4-FFF2-40B4-BE49-F238E27FC236}">
                <a16:creationId xmlns:a16="http://schemas.microsoft.com/office/drawing/2014/main" id="{CF911462-715C-4D66-9961-B1249F7A9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8542" y="2979860"/>
            <a:ext cx="5394548" cy="2573906"/>
          </a:xfrm>
          <a:prstGeom prst="rect">
            <a:avLst/>
          </a:prstGeom>
        </p:spPr>
      </p:pic>
      <p:pic>
        <p:nvPicPr>
          <p:cNvPr id="8" name="图片 7">
            <a:extLst>
              <a:ext uri="{FF2B5EF4-FFF2-40B4-BE49-F238E27FC236}">
                <a16:creationId xmlns:a16="http://schemas.microsoft.com/office/drawing/2014/main" id="{19989065-7F5D-4172-BEC8-1A238283E787}"/>
              </a:ext>
            </a:extLst>
          </p:cNvPr>
          <p:cNvPicPr>
            <a:picLocks noChangeAspect="1"/>
          </p:cNvPicPr>
          <p:nvPr/>
        </p:nvPicPr>
        <p:blipFill>
          <a:blip r:embed="rId4"/>
          <a:stretch>
            <a:fillRect/>
          </a:stretch>
        </p:blipFill>
        <p:spPr>
          <a:xfrm>
            <a:off x="88910" y="2850916"/>
            <a:ext cx="2088061" cy="2728196"/>
          </a:xfrm>
          <a:prstGeom prst="rect">
            <a:avLst/>
          </a:prstGeom>
        </p:spPr>
      </p:pic>
      <p:pic>
        <p:nvPicPr>
          <p:cNvPr id="9" name="图片 8">
            <a:extLst>
              <a:ext uri="{FF2B5EF4-FFF2-40B4-BE49-F238E27FC236}">
                <a16:creationId xmlns:a16="http://schemas.microsoft.com/office/drawing/2014/main" id="{AEED705B-CD0D-45C3-A10D-42A417756E47}"/>
              </a:ext>
            </a:extLst>
          </p:cNvPr>
          <p:cNvPicPr>
            <a:picLocks noChangeAspect="1"/>
          </p:cNvPicPr>
          <p:nvPr/>
        </p:nvPicPr>
        <p:blipFill>
          <a:blip r:embed="rId5"/>
          <a:stretch>
            <a:fillRect/>
          </a:stretch>
        </p:blipFill>
        <p:spPr>
          <a:xfrm>
            <a:off x="2242979" y="2979860"/>
            <a:ext cx="4275335" cy="2470308"/>
          </a:xfrm>
          <a:prstGeom prst="rect">
            <a:avLst/>
          </a:prstGeom>
        </p:spPr>
      </p:pic>
    </p:spTree>
    <p:extLst>
      <p:ext uri="{BB962C8B-B14F-4D97-AF65-F5344CB8AC3E}">
        <p14:creationId xmlns:p14="http://schemas.microsoft.com/office/powerpoint/2010/main" val="235108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实验评估</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8"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700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8" y="886051"/>
            <a:ext cx="11664192" cy="2123658"/>
          </a:xfrm>
          <a:prstGeom prst="rect">
            <a:avLst/>
          </a:prstGeom>
        </p:spPr>
        <p:txBody>
          <a:bodyPr wrap="square">
            <a:spAutoFit/>
          </a:bodyPr>
          <a:lstStyle/>
          <a:p>
            <a:r>
              <a:rPr lang="en-US" altLang="zh-CN" sz="2400" b="1" dirty="0">
                <a:solidFill>
                  <a:schemeClr val="accent1"/>
                </a:solidFill>
                <a:cs typeface="+mn-ea"/>
              </a:rPr>
              <a:t>Testbed</a:t>
            </a:r>
            <a:endParaRPr lang="en-US" altLang="zh-CN" b="1" dirty="0">
              <a:solidFill>
                <a:schemeClr val="accent1"/>
              </a:solidFill>
              <a:cs typeface="+mn-ea"/>
            </a:endParaRPr>
          </a:p>
          <a:p>
            <a:endParaRPr lang="en-US" altLang="zh-CN" b="1" dirty="0">
              <a:solidFill>
                <a:schemeClr val="accent1"/>
              </a:solidFill>
              <a:cs typeface="+mn-ea"/>
            </a:endParaRPr>
          </a:p>
          <a:p>
            <a:r>
              <a:rPr lang="en-US" altLang="zh-CN" dirty="0"/>
              <a:t>①City: 10 sq. km area                                                                 ①Campus: CMU</a:t>
            </a:r>
          </a:p>
          <a:p>
            <a:endParaRPr lang="en-US" altLang="zh-CN" dirty="0"/>
          </a:p>
          <a:p>
            <a:r>
              <a:rPr lang="en-US" altLang="zh-CN" dirty="0"/>
              <a:t>②Gateways (3 indoor / 4 outdoor)                                              ②Gateways (6 indoor)</a:t>
            </a:r>
          </a:p>
          <a:p>
            <a:endParaRPr lang="en-US" altLang="zh-CN" dirty="0"/>
          </a:p>
          <a:p>
            <a:endParaRPr lang="en-US" altLang="zh-CN" dirty="0"/>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2" name="图片 1">
            <a:extLst>
              <a:ext uri="{FF2B5EF4-FFF2-40B4-BE49-F238E27FC236}">
                <a16:creationId xmlns:a16="http://schemas.microsoft.com/office/drawing/2014/main" id="{B22371C8-DBD0-4F1E-8214-ABA31B02F7A7}"/>
              </a:ext>
            </a:extLst>
          </p:cNvPr>
          <p:cNvPicPr>
            <a:picLocks noChangeAspect="1"/>
          </p:cNvPicPr>
          <p:nvPr/>
        </p:nvPicPr>
        <p:blipFill rotWithShape="1">
          <a:blip r:embed="rId3"/>
          <a:srcRect b="289"/>
          <a:stretch/>
        </p:blipFill>
        <p:spPr>
          <a:xfrm>
            <a:off x="527808" y="2843841"/>
            <a:ext cx="6020322" cy="3107825"/>
          </a:xfrm>
          <a:prstGeom prst="rect">
            <a:avLst/>
          </a:prstGeom>
        </p:spPr>
      </p:pic>
      <p:pic>
        <p:nvPicPr>
          <p:cNvPr id="6" name="图片 5">
            <a:extLst>
              <a:ext uri="{FF2B5EF4-FFF2-40B4-BE49-F238E27FC236}">
                <a16:creationId xmlns:a16="http://schemas.microsoft.com/office/drawing/2014/main" id="{05F594FF-1BBE-4558-A9AE-394EACBECB92}"/>
              </a:ext>
            </a:extLst>
          </p:cNvPr>
          <p:cNvPicPr>
            <a:picLocks noChangeAspect="1"/>
          </p:cNvPicPr>
          <p:nvPr/>
        </p:nvPicPr>
        <p:blipFill>
          <a:blip r:embed="rId4"/>
          <a:stretch>
            <a:fillRect/>
          </a:stretch>
        </p:blipFill>
        <p:spPr>
          <a:xfrm>
            <a:off x="6946695" y="2661278"/>
            <a:ext cx="4846740" cy="3756986"/>
          </a:xfrm>
          <a:prstGeom prst="rect">
            <a:avLst/>
          </a:prstGeom>
        </p:spPr>
      </p:pic>
    </p:spTree>
    <p:extLst>
      <p:ext uri="{BB962C8B-B14F-4D97-AF65-F5344CB8AC3E}">
        <p14:creationId xmlns:p14="http://schemas.microsoft.com/office/powerpoint/2010/main" val="94608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9" y="1118874"/>
            <a:ext cx="8535168" cy="2308324"/>
          </a:xfrm>
          <a:prstGeom prst="rect">
            <a:avLst/>
          </a:prstGeom>
        </p:spPr>
        <p:txBody>
          <a:bodyPr wrap="square">
            <a:spAutoFit/>
          </a:bodyPr>
          <a:lstStyle/>
          <a:p>
            <a:r>
              <a:rPr lang="en-US" altLang="zh-CN" b="1" dirty="0">
                <a:solidFill>
                  <a:schemeClr val="accent1"/>
                </a:solidFill>
                <a:cs typeface="+mn-ea"/>
              </a:rPr>
              <a:t>Equipment</a:t>
            </a:r>
            <a:endParaRPr lang="en-US" altLang="zh-CN" dirty="0"/>
          </a:p>
          <a:p>
            <a:endParaRPr lang="en-US" altLang="zh-CN" b="1" dirty="0"/>
          </a:p>
          <a:p>
            <a:r>
              <a:rPr lang="en-US" altLang="zh-CN" b="1" dirty="0"/>
              <a:t>Device</a:t>
            </a:r>
            <a:r>
              <a:rPr lang="zh-CN" altLang="en-US" b="1" dirty="0"/>
              <a:t>：</a:t>
            </a:r>
            <a:r>
              <a:rPr lang="en-US" altLang="zh-CN" dirty="0"/>
              <a:t>with</a:t>
            </a:r>
            <a:r>
              <a:rPr lang="en-US" altLang="zh-CN" b="1" dirty="0"/>
              <a:t> </a:t>
            </a:r>
            <a:r>
              <a:rPr lang="en-US" altLang="zh-CN" dirty="0"/>
              <a:t>attenuators</a:t>
            </a:r>
          </a:p>
          <a:p>
            <a:endParaRPr lang="en-US" altLang="zh-CN" dirty="0"/>
          </a:p>
          <a:p>
            <a:r>
              <a:rPr lang="en-US" altLang="zh-CN" b="1" dirty="0"/>
              <a:t>Gateway</a:t>
            </a:r>
            <a:r>
              <a:rPr lang="zh-CN" altLang="en-US" dirty="0"/>
              <a:t>：</a:t>
            </a:r>
            <a:r>
              <a:rPr lang="en-US" altLang="zh-CN" dirty="0"/>
              <a:t>almost noise floor</a:t>
            </a:r>
          </a:p>
          <a:p>
            <a:endParaRPr lang="en-US" altLang="zh-CN" dirty="0"/>
          </a:p>
          <a:p>
            <a:r>
              <a:rPr lang="en-US" altLang="zh-CN" b="1" dirty="0"/>
              <a:t>jammer clients</a:t>
            </a:r>
            <a:r>
              <a:rPr lang="zh-CN" altLang="en-US" b="1" dirty="0"/>
              <a:t>：</a:t>
            </a:r>
            <a:r>
              <a:rPr lang="zh-CN" altLang="en-US" dirty="0"/>
              <a:t>①</a:t>
            </a:r>
            <a:r>
              <a:rPr lang="en-US" altLang="zh-CN" dirty="0"/>
              <a:t>Shorter air-time</a:t>
            </a:r>
          </a:p>
          <a:p>
            <a:r>
              <a:rPr lang="en-US" altLang="zh-CN" dirty="0"/>
              <a:t>                  	②Shorter spread factor</a:t>
            </a:r>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6" name="图片 5">
            <a:extLst>
              <a:ext uri="{FF2B5EF4-FFF2-40B4-BE49-F238E27FC236}">
                <a16:creationId xmlns:a16="http://schemas.microsoft.com/office/drawing/2014/main" id="{1C214754-BEFD-4D32-B058-DD467569CDA5}"/>
              </a:ext>
            </a:extLst>
          </p:cNvPr>
          <p:cNvPicPr>
            <a:picLocks noChangeAspect="1"/>
          </p:cNvPicPr>
          <p:nvPr/>
        </p:nvPicPr>
        <p:blipFill>
          <a:blip r:embed="rId3"/>
          <a:stretch>
            <a:fillRect/>
          </a:stretch>
        </p:blipFill>
        <p:spPr>
          <a:xfrm>
            <a:off x="1143406" y="3629311"/>
            <a:ext cx="3887142" cy="3228689"/>
          </a:xfrm>
          <a:prstGeom prst="rect">
            <a:avLst/>
          </a:prstGeom>
        </p:spPr>
      </p:pic>
      <p:pic>
        <p:nvPicPr>
          <p:cNvPr id="13" name="图片 12">
            <a:extLst>
              <a:ext uri="{FF2B5EF4-FFF2-40B4-BE49-F238E27FC236}">
                <a16:creationId xmlns:a16="http://schemas.microsoft.com/office/drawing/2014/main" id="{A907EA54-D2EB-44DE-8C05-8043DDA4FF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77359" y="3655066"/>
            <a:ext cx="3971235" cy="3145887"/>
          </a:xfrm>
          <a:prstGeom prst="rect">
            <a:avLst/>
          </a:prstGeom>
        </p:spPr>
      </p:pic>
    </p:spTree>
    <p:extLst>
      <p:ext uri="{BB962C8B-B14F-4D97-AF65-F5344CB8AC3E}">
        <p14:creationId xmlns:p14="http://schemas.microsoft.com/office/powerpoint/2010/main" val="321191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857007" y="946299"/>
            <a:ext cx="10838807" cy="6562808"/>
          </a:xfrm>
          <a:prstGeom prst="rect">
            <a:avLst/>
          </a:prstGeom>
        </p:spPr>
        <p:txBody>
          <a:bodyPr wrap="square">
            <a:spAutoFit/>
          </a:bodyPr>
          <a:lstStyle/>
          <a:p>
            <a:r>
              <a:rPr lang="en-US" altLang="zh-CN" sz="2400" b="1" dirty="0">
                <a:solidFill>
                  <a:schemeClr val="accent1"/>
                </a:solidFill>
                <a:cs typeface="+mn-ea"/>
              </a:rPr>
              <a:t>Number of Bit Errors			  Error Distribution</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a:solidFill>
                  <a:schemeClr val="accent1"/>
                </a:solidFill>
                <a:cs typeface="+mn-ea"/>
              </a:rPr>
              <a:t>Interference</a:t>
            </a:r>
            <a:r>
              <a:rPr lang="zh-CN" altLang="en-US" sz="2400" b="1" dirty="0">
                <a:solidFill>
                  <a:schemeClr val="accent1"/>
                </a:solidFill>
                <a:cs typeface="+mn-ea"/>
              </a:rPr>
              <a:t>                                              </a:t>
            </a:r>
            <a:r>
              <a:rPr lang="en-US" altLang="zh-CN" sz="2400" b="1" dirty="0">
                <a:solidFill>
                  <a:schemeClr val="accent1"/>
                </a:solidFill>
                <a:cs typeface="+mn-ea"/>
              </a:rPr>
              <a:t>Confusion matrix</a:t>
            </a:r>
          </a:p>
          <a:p>
            <a:r>
              <a:rPr lang="zh-CN" altLang="en-US" sz="2400" b="1" dirty="0">
                <a:solidFill>
                  <a:schemeClr val="accent1"/>
                </a:solidFill>
                <a:cs typeface="+mn-ea"/>
              </a:rPr>
              <a:t>                                                                                    </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en-US" dirty="0"/>
          </a:p>
        </p:txBody>
      </p:sp>
      <p:pic>
        <p:nvPicPr>
          <p:cNvPr id="3" name="图片 2">
            <a:extLst>
              <a:ext uri="{FF2B5EF4-FFF2-40B4-BE49-F238E27FC236}">
                <a16:creationId xmlns:a16="http://schemas.microsoft.com/office/drawing/2014/main" id="{B59730A4-2A69-4D39-869D-0F85B873E7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007" y="4689863"/>
            <a:ext cx="3302493" cy="2041810"/>
          </a:xfrm>
          <a:prstGeom prst="rect">
            <a:avLst/>
          </a:prstGeom>
        </p:spPr>
      </p:pic>
      <p:pic>
        <p:nvPicPr>
          <p:cNvPr id="6" name="图片 5">
            <a:extLst>
              <a:ext uri="{FF2B5EF4-FFF2-40B4-BE49-F238E27FC236}">
                <a16:creationId xmlns:a16="http://schemas.microsoft.com/office/drawing/2014/main" id="{A6F2B0BE-C2EF-46EC-893B-EE4721A27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80531" y="1759642"/>
            <a:ext cx="5194286" cy="1937143"/>
          </a:xfrm>
          <a:prstGeom prst="rect">
            <a:avLst/>
          </a:prstGeom>
        </p:spPr>
      </p:pic>
      <p:pic>
        <p:nvPicPr>
          <p:cNvPr id="8" name="图片 7">
            <a:extLst>
              <a:ext uri="{FF2B5EF4-FFF2-40B4-BE49-F238E27FC236}">
                <a16:creationId xmlns:a16="http://schemas.microsoft.com/office/drawing/2014/main" id="{D47D3C36-4A85-4671-BC64-2EE5E025DE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007" y="1423927"/>
            <a:ext cx="3708571" cy="2608571"/>
          </a:xfrm>
          <a:prstGeom prst="rect">
            <a:avLst/>
          </a:prstGeom>
        </p:spPr>
      </p:pic>
      <p:pic>
        <p:nvPicPr>
          <p:cNvPr id="10" name="图片 9">
            <a:extLst>
              <a:ext uri="{FF2B5EF4-FFF2-40B4-BE49-F238E27FC236}">
                <a16:creationId xmlns:a16="http://schemas.microsoft.com/office/drawing/2014/main" id="{267132FC-C567-4C93-9F9E-4FCC6F2723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92674" y="4744101"/>
            <a:ext cx="5370000" cy="1933333"/>
          </a:xfrm>
          <a:prstGeom prst="rect">
            <a:avLst/>
          </a:prstGeom>
        </p:spPr>
      </p:pic>
    </p:spTree>
    <p:extLst>
      <p:ext uri="{BB962C8B-B14F-4D97-AF65-F5344CB8AC3E}">
        <p14:creationId xmlns:p14="http://schemas.microsoft.com/office/powerpoint/2010/main" val="153977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18</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104503" y="993508"/>
            <a:ext cx="12192000" cy="6647974"/>
          </a:xfrm>
          <a:prstGeom prst="rect">
            <a:avLst/>
          </a:prstGeom>
        </p:spPr>
        <p:txBody>
          <a:bodyPr wrap="square">
            <a:spAutoFit/>
          </a:bodyPr>
          <a:lstStyle/>
          <a:p>
            <a:r>
              <a:rPr lang="en-US" altLang="zh-CN" sz="2400" b="1" dirty="0">
                <a:solidFill>
                  <a:schemeClr val="accent1"/>
                </a:solidFill>
                <a:cs typeface="+mn-ea"/>
              </a:rPr>
              <a:t>Error detection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err="1">
                <a:solidFill>
                  <a:schemeClr val="accent1"/>
                </a:solidFill>
                <a:cs typeface="+mn-ea"/>
              </a:rPr>
              <a:t>Muti</a:t>
            </a:r>
            <a:r>
              <a:rPr lang="en-US" altLang="zh-CN" sz="2400" b="1" dirty="0">
                <a:solidFill>
                  <a:schemeClr val="accent1"/>
                </a:solidFill>
                <a:cs typeface="+mn-ea"/>
              </a:rPr>
              <a:t>-GW performance</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zh-CN"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8" name="图片 7">
            <a:extLst>
              <a:ext uri="{FF2B5EF4-FFF2-40B4-BE49-F238E27FC236}">
                <a16:creationId xmlns:a16="http://schemas.microsoft.com/office/drawing/2014/main" id="{D84345C2-0A7B-4B7A-8DDD-3DE080FC9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95874" y="1280498"/>
            <a:ext cx="3013333" cy="2189333"/>
          </a:xfrm>
          <a:prstGeom prst="rect">
            <a:avLst/>
          </a:prstGeom>
        </p:spPr>
      </p:pic>
      <p:pic>
        <p:nvPicPr>
          <p:cNvPr id="10" name="图片 9">
            <a:extLst>
              <a:ext uri="{FF2B5EF4-FFF2-40B4-BE49-F238E27FC236}">
                <a16:creationId xmlns:a16="http://schemas.microsoft.com/office/drawing/2014/main" id="{73C957DC-7E79-4FB4-AB2C-821F6717D4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83675" y="1480212"/>
            <a:ext cx="3231428" cy="2177143"/>
          </a:xfrm>
          <a:prstGeom prst="rect">
            <a:avLst/>
          </a:prstGeom>
        </p:spPr>
      </p:pic>
      <p:pic>
        <p:nvPicPr>
          <p:cNvPr id="14" name="图片 13">
            <a:extLst>
              <a:ext uri="{FF2B5EF4-FFF2-40B4-BE49-F238E27FC236}">
                <a16:creationId xmlns:a16="http://schemas.microsoft.com/office/drawing/2014/main" id="{6FFB1B84-9A00-4676-B703-BCA8CA3286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25" y="1561050"/>
            <a:ext cx="2651389" cy="1914117"/>
          </a:xfrm>
          <a:prstGeom prst="rect">
            <a:avLst/>
          </a:prstGeom>
        </p:spPr>
      </p:pic>
      <p:pic>
        <p:nvPicPr>
          <p:cNvPr id="9" name="图片 8">
            <a:extLst>
              <a:ext uri="{FF2B5EF4-FFF2-40B4-BE49-F238E27FC236}">
                <a16:creationId xmlns:a16="http://schemas.microsoft.com/office/drawing/2014/main" id="{3C042804-DABA-48C4-A328-493816D7E5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01931" y="4034506"/>
            <a:ext cx="4225203" cy="2672351"/>
          </a:xfrm>
          <a:prstGeom prst="rect">
            <a:avLst/>
          </a:prstGeom>
        </p:spPr>
      </p:pic>
      <p:pic>
        <p:nvPicPr>
          <p:cNvPr id="13" name="图片 12">
            <a:extLst>
              <a:ext uri="{FF2B5EF4-FFF2-40B4-BE49-F238E27FC236}">
                <a16:creationId xmlns:a16="http://schemas.microsoft.com/office/drawing/2014/main" id="{E70F458E-8CAE-433D-939E-292DC7B369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1" y="3780193"/>
            <a:ext cx="4479541" cy="2903290"/>
          </a:xfrm>
          <a:prstGeom prst="rect">
            <a:avLst/>
          </a:prstGeom>
        </p:spPr>
      </p:pic>
    </p:spTree>
    <p:extLst>
      <p:ext uri="{BB962C8B-B14F-4D97-AF65-F5344CB8AC3E}">
        <p14:creationId xmlns:p14="http://schemas.microsoft.com/office/powerpoint/2010/main" val="309898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讨论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61411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213364" y="1054711"/>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Introduction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567171" y="1797931"/>
            <a:ext cx="3425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System Overview</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809180" y="2594998"/>
            <a:ext cx="3183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Detection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7767198" y="3374273"/>
            <a:ext cx="34465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Recovery</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0" name="文本框 59">
            <a:extLst>
              <a:ext uri="{FF2B5EF4-FFF2-40B4-BE49-F238E27FC236}">
                <a16:creationId xmlns:a16="http://schemas.microsoft.com/office/drawing/2014/main" id="{081C579C-0F8C-4348-AD00-509BD5A87FA7}"/>
              </a:ext>
            </a:extLst>
          </p:cNvPr>
          <p:cNvSpPr txBox="1"/>
          <p:nvPr/>
        </p:nvSpPr>
        <p:spPr>
          <a:xfrm>
            <a:off x="7657480" y="4270353"/>
            <a:ext cx="3446582" cy="523220"/>
          </a:xfrm>
          <a:prstGeom prst="rect">
            <a:avLst/>
          </a:prstGeom>
          <a:noFill/>
        </p:spPr>
        <p:txBody>
          <a:bodyPr wrap="square" rtlCol="0">
            <a:spAutoFit/>
          </a:bodyPr>
          <a:lstStyle/>
          <a:p>
            <a:pPr lvl="0">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EVALUATION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37127" y="5137537"/>
            <a:ext cx="33460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DISCUSSION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20215" y="1860955"/>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0728" y="2646232"/>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344535" y="344332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01782" y="3490303"/>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468195" y="360946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66728" y="4299370"/>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6096555" y="5132818"/>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958000" y="106204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239077" y="161184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726692" y="235579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878508" y="3130666"/>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749468" y="565916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6855607" y="479132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6772955" y="392517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528855" y="965276"/>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821120" y="1739346"/>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021785" y="2514761"/>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6979803" y="3297881"/>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6950035" y="4170292"/>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06035" y="5035886"/>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0256" y="873477"/>
            <a:ext cx="11499260" cy="738664"/>
          </a:xfrm>
          <a:prstGeom prst="rect">
            <a:avLst/>
          </a:prstGeom>
        </p:spPr>
        <p:txBody>
          <a:bodyPr wrap="square">
            <a:spAutoFit/>
          </a:bodyPr>
          <a:lstStyle/>
          <a:p>
            <a:r>
              <a:rPr lang="en-US" altLang="zh-CN" sz="2400" b="1" dirty="0">
                <a:solidFill>
                  <a:schemeClr val="accent1"/>
                </a:solidFill>
                <a:cs typeface="+mn-ea"/>
              </a:rPr>
              <a:t>OPR vs Forward error correction</a:t>
            </a:r>
          </a:p>
          <a:p>
            <a:endParaRPr lang="en-US" altLang="zh-CN" b="1" dirty="0">
              <a:solidFill>
                <a:schemeClr val="accent1"/>
              </a:solidFill>
              <a:cs typeface="+mn-ea"/>
            </a:endParaRPr>
          </a:p>
        </p:txBody>
      </p:sp>
      <p:sp>
        <p:nvSpPr>
          <p:cNvPr id="3" name="矩形 2">
            <a:extLst>
              <a:ext uri="{FF2B5EF4-FFF2-40B4-BE49-F238E27FC236}">
                <a16:creationId xmlns:a16="http://schemas.microsoft.com/office/drawing/2014/main" id="{22B6D87D-172C-4A47-AF2E-C2B5FAD7DEB2}"/>
              </a:ext>
            </a:extLst>
          </p:cNvPr>
          <p:cNvSpPr/>
          <p:nvPr/>
        </p:nvSpPr>
        <p:spPr>
          <a:xfrm>
            <a:off x="5913899" y="3244334"/>
            <a:ext cx="184731" cy="369332"/>
          </a:xfrm>
          <a:prstGeom prst="rect">
            <a:avLst/>
          </a:prstGeom>
        </p:spPr>
        <p:txBody>
          <a:bodyPr wrap="none">
            <a:spAutoFit/>
          </a:bodyPr>
          <a:lstStyle/>
          <a:p>
            <a:endParaRPr lang="zh-CN" altLang="en-US" dirty="0"/>
          </a:p>
        </p:txBody>
      </p:sp>
      <p:pic>
        <p:nvPicPr>
          <p:cNvPr id="5" name="图片 4">
            <a:extLst>
              <a:ext uri="{FF2B5EF4-FFF2-40B4-BE49-F238E27FC236}">
                <a16:creationId xmlns:a16="http://schemas.microsoft.com/office/drawing/2014/main" id="{A4C104B1-C163-4129-88A8-F896224857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958" y="2529379"/>
            <a:ext cx="4494286" cy="2168571"/>
          </a:xfrm>
          <a:prstGeom prst="rect">
            <a:avLst/>
          </a:prstGeom>
        </p:spPr>
      </p:pic>
      <p:pic>
        <p:nvPicPr>
          <p:cNvPr id="6" name="图片 5">
            <a:extLst>
              <a:ext uri="{FF2B5EF4-FFF2-40B4-BE49-F238E27FC236}">
                <a16:creationId xmlns:a16="http://schemas.microsoft.com/office/drawing/2014/main" id="{A3B2C07D-93BB-41E0-B98A-66FCFAB37B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933665"/>
            <a:ext cx="5348571" cy="3360000"/>
          </a:xfrm>
          <a:prstGeom prst="rect">
            <a:avLst/>
          </a:prstGeom>
        </p:spPr>
      </p:pic>
    </p:spTree>
    <p:extLst>
      <p:ext uri="{BB962C8B-B14F-4D97-AF65-F5344CB8AC3E}">
        <p14:creationId xmlns:p14="http://schemas.microsoft.com/office/powerpoint/2010/main" val="269485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solidFill>
                  <a:schemeClr val="accent1"/>
                </a:solidFill>
                <a:latin typeface="Arial"/>
                <a:cs typeface="+mn-ea"/>
              </a:rPr>
              <a:t>汇报</a:t>
            </a:r>
            <a:r>
              <a:rPr kumimoji="0" lang="zh-CN" altLang="en-US" sz="2000" i="0" u="none" strike="noStrike" kern="1200" cap="none" spc="0" normalizeH="0" baseline="0" noProof="0">
                <a:ln>
                  <a:noFill/>
                </a:ln>
                <a:solidFill>
                  <a:schemeClr val="accent1"/>
                </a:solidFill>
                <a:effectLst/>
                <a:uLnTx/>
                <a:uFillTx/>
                <a:latin typeface="Arial"/>
                <a:cs typeface="+mn-ea"/>
              </a:rPr>
              <a:t>日期</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304486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3673891"/>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LoRa</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endParaRPr lang="en-US" altLang="zh-CN" dirty="0"/>
          </a:p>
          <a:p>
            <a:pPr algn="l"/>
            <a:r>
              <a:rPr lang="en-US" altLang="zh-CN" dirty="0" err="1"/>
              <a:t>LoRaWAN</a:t>
            </a:r>
            <a:endParaRPr lang="en-US" altLang="zh-CN" dirty="0"/>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pic>
        <p:nvPicPr>
          <p:cNvPr id="3" name="图片 2">
            <a:extLst>
              <a:ext uri="{FF2B5EF4-FFF2-40B4-BE49-F238E27FC236}">
                <a16:creationId xmlns:a16="http://schemas.microsoft.com/office/drawing/2014/main" id="{4F25B09E-3EB3-4830-BB4F-55B4D9AD5214}"/>
              </a:ext>
            </a:extLst>
          </p:cNvPr>
          <p:cNvPicPr>
            <a:picLocks noChangeAspect="1"/>
          </p:cNvPicPr>
          <p:nvPr/>
        </p:nvPicPr>
        <p:blipFill>
          <a:blip r:embed="rId3"/>
          <a:stretch>
            <a:fillRect/>
          </a:stretch>
        </p:blipFill>
        <p:spPr>
          <a:xfrm>
            <a:off x="7252070" y="2061641"/>
            <a:ext cx="4793252" cy="1280526"/>
          </a:xfrm>
          <a:prstGeom prst="rect">
            <a:avLst/>
          </a:prstGeom>
        </p:spPr>
      </p:pic>
      <p:pic>
        <p:nvPicPr>
          <p:cNvPr id="6" name="图片 5">
            <a:extLst>
              <a:ext uri="{FF2B5EF4-FFF2-40B4-BE49-F238E27FC236}">
                <a16:creationId xmlns:a16="http://schemas.microsoft.com/office/drawing/2014/main" id="{87C1EF2A-E0CF-4B81-B9F8-F6AA79235FFA}"/>
              </a:ext>
            </a:extLst>
          </p:cNvPr>
          <p:cNvPicPr>
            <a:picLocks noChangeAspect="1"/>
          </p:cNvPicPr>
          <p:nvPr/>
        </p:nvPicPr>
        <p:blipFill>
          <a:blip r:embed="rId4"/>
          <a:stretch>
            <a:fillRect/>
          </a:stretch>
        </p:blipFill>
        <p:spPr>
          <a:xfrm>
            <a:off x="2736061" y="4538768"/>
            <a:ext cx="6561389" cy="2156647"/>
          </a:xfrm>
          <a:prstGeom prst="rect">
            <a:avLst/>
          </a:prstGeom>
        </p:spPr>
      </p:pic>
      <p:pic>
        <p:nvPicPr>
          <p:cNvPr id="11" name="图片 10">
            <a:extLst>
              <a:ext uri="{FF2B5EF4-FFF2-40B4-BE49-F238E27FC236}">
                <a16:creationId xmlns:a16="http://schemas.microsoft.com/office/drawing/2014/main" id="{F21DD1DD-DB9A-4468-BD23-328361927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091" y="1484466"/>
            <a:ext cx="4225026" cy="2434877"/>
          </a:xfrm>
          <a:prstGeom prst="rect">
            <a:avLst/>
          </a:prstGeom>
        </p:spPr>
      </p:pic>
      <p:pic>
        <p:nvPicPr>
          <p:cNvPr id="19" name="图片 18">
            <a:extLst>
              <a:ext uri="{FF2B5EF4-FFF2-40B4-BE49-F238E27FC236}">
                <a16:creationId xmlns:a16="http://schemas.microsoft.com/office/drawing/2014/main" id="{BE8CB90F-86BA-471C-9DB4-BD4D1EC4BC1D}"/>
              </a:ext>
            </a:extLst>
          </p:cNvPr>
          <p:cNvPicPr>
            <a:picLocks noChangeAspect="1"/>
          </p:cNvPicPr>
          <p:nvPr/>
        </p:nvPicPr>
        <p:blipFill>
          <a:blip r:embed="rId6"/>
          <a:stretch>
            <a:fillRect/>
          </a:stretch>
        </p:blipFill>
        <p:spPr>
          <a:xfrm>
            <a:off x="4607440" y="2612451"/>
            <a:ext cx="2556307" cy="462755"/>
          </a:xfrm>
          <a:prstGeom prst="rect">
            <a:avLst/>
          </a:prstGeom>
        </p:spPr>
      </p:pic>
      <p:sp>
        <p:nvSpPr>
          <p:cNvPr id="12" name="文本框 11">
            <a:extLst>
              <a:ext uri="{FF2B5EF4-FFF2-40B4-BE49-F238E27FC236}">
                <a16:creationId xmlns:a16="http://schemas.microsoft.com/office/drawing/2014/main" id="{61F03F5C-7780-4F98-9952-354AECACC61F}"/>
              </a:ext>
            </a:extLst>
          </p:cNvPr>
          <p:cNvSpPr txBox="1"/>
          <p:nvPr/>
        </p:nvSpPr>
        <p:spPr>
          <a:xfrm>
            <a:off x="4519117" y="2204307"/>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modulation bit rate:</a:t>
            </a:r>
          </a:p>
        </p:txBody>
      </p:sp>
      <p:sp>
        <p:nvSpPr>
          <p:cNvPr id="13" name="文本框 12">
            <a:extLst>
              <a:ext uri="{FF2B5EF4-FFF2-40B4-BE49-F238E27FC236}">
                <a16:creationId xmlns:a16="http://schemas.microsoft.com/office/drawing/2014/main" id="{7F746DC4-A0CA-4E4D-B467-DB82CD2A78CD}"/>
              </a:ext>
            </a:extLst>
          </p:cNvPr>
          <p:cNvSpPr txBox="1"/>
          <p:nvPr/>
        </p:nvSpPr>
        <p:spPr>
          <a:xfrm>
            <a:off x="8775700" y="1692309"/>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Frame structure:</a:t>
            </a:r>
          </a:p>
        </p:txBody>
      </p:sp>
      <p:sp>
        <p:nvSpPr>
          <p:cNvPr id="14" name="文本框 13">
            <a:extLst>
              <a:ext uri="{FF2B5EF4-FFF2-40B4-BE49-F238E27FC236}">
                <a16:creationId xmlns:a16="http://schemas.microsoft.com/office/drawing/2014/main" id="{7E9C046D-5F37-4687-9EE6-B6ED50AE71BE}"/>
              </a:ext>
            </a:extLst>
          </p:cNvPr>
          <p:cNvSpPr txBox="1"/>
          <p:nvPr/>
        </p:nvSpPr>
        <p:spPr>
          <a:xfrm>
            <a:off x="1107784" y="1249112"/>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Chirp Spread Spectrum:</a:t>
            </a:r>
          </a:p>
        </p:txBody>
      </p:sp>
      <p:sp>
        <p:nvSpPr>
          <p:cNvPr id="15" name="文本框 14">
            <a:extLst>
              <a:ext uri="{FF2B5EF4-FFF2-40B4-BE49-F238E27FC236}">
                <a16:creationId xmlns:a16="http://schemas.microsoft.com/office/drawing/2014/main" id="{39653C4F-6065-4EDE-8DEB-C1BD1DBCFD19}"/>
              </a:ext>
            </a:extLst>
          </p:cNvPr>
          <p:cNvSpPr txBox="1"/>
          <p:nvPr/>
        </p:nvSpPr>
        <p:spPr>
          <a:xfrm>
            <a:off x="258792" y="4503152"/>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Network structure:</a:t>
            </a:r>
          </a:p>
        </p:txBody>
      </p:sp>
      <p:sp>
        <p:nvSpPr>
          <p:cNvPr id="16" name="文本框 15">
            <a:extLst>
              <a:ext uri="{FF2B5EF4-FFF2-40B4-BE49-F238E27FC236}">
                <a16:creationId xmlns:a16="http://schemas.microsoft.com/office/drawing/2014/main" id="{A7D98608-FA87-41BD-8D25-78C8E206D819}"/>
              </a:ext>
            </a:extLst>
          </p:cNvPr>
          <p:cNvSpPr txBox="1"/>
          <p:nvPr/>
        </p:nvSpPr>
        <p:spPr>
          <a:xfrm>
            <a:off x="5585183" y="2708299"/>
            <a:ext cx="6962172" cy="261610"/>
          </a:xfrm>
          <a:prstGeom prst="rect">
            <a:avLst/>
          </a:prstGeom>
          <a:noFill/>
        </p:spPr>
        <p:txBody>
          <a:bodyPr wrap="square">
            <a:spAutoFit/>
          </a:bodyPr>
          <a:lstStyle/>
          <a:p>
            <a:r>
              <a:rPr lang="en-US" altLang="zh-CN" sz="1100" dirty="0">
                <a:cs typeface="+mn-ea"/>
              </a:rPr>
              <a:t>bps</a:t>
            </a:r>
            <a:endParaRPr lang="zh-CN" altLang="en-US" sz="1100" dirty="0"/>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4740850"/>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Background</a:t>
            </a:r>
          </a:p>
          <a:p>
            <a:pPr algn="l"/>
            <a:endParaRPr lang="en-US" altLang="zh-CN" sz="1800" dirty="0">
              <a:ea typeface="+mn-ea"/>
              <a:cs typeface="+mn-ea"/>
            </a:endParaRPr>
          </a:p>
          <a:p>
            <a:pPr algn="l"/>
            <a:r>
              <a:rPr lang="zh-CN" altLang="en-US" sz="1800" b="0" dirty="0">
                <a:solidFill>
                  <a:prstClr val="black"/>
                </a:solidFill>
                <a:latin typeface="Arial"/>
              </a:rPr>
              <a:t>①</a:t>
            </a:r>
            <a:r>
              <a:rPr lang="en-US" altLang="zh-CN" sz="1800" b="0" dirty="0">
                <a:solidFill>
                  <a:prstClr val="black"/>
                </a:solidFill>
                <a:latin typeface="Arial"/>
              </a:rPr>
              <a:t>Interference and collision at unlicensed ISM band</a:t>
            </a:r>
          </a:p>
          <a:p>
            <a:pPr algn="l"/>
            <a:endParaRPr lang="en-US" altLang="zh-CN" sz="1800" b="0" dirty="0">
              <a:solidFill>
                <a:prstClr val="black"/>
              </a:solidFill>
              <a:latin typeface="Arial"/>
            </a:endParaRPr>
          </a:p>
          <a:p>
            <a:pPr algn="l"/>
            <a:r>
              <a:rPr lang="en-US" altLang="zh-CN" sz="1800" b="0" dirty="0">
                <a:solidFill>
                  <a:prstClr val="black"/>
                </a:solidFill>
                <a:latin typeface="Arial"/>
              </a:rPr>
              <a:t>②Asymmetric communication: mainly uplink</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en-US" altLang="zh-CN" dirty="0"/>
              <a:t>Contribution</a:t>
            </a:r>
          </a:p>
          <a:p>
            <a:pPr algn="l"/>
            <a:endParaRPr lang="zh-CN" altLang="en-US" sz="1800" dirty="0">
              <a:cs typeface="+mn-ea"/>
            </a:endParaRPr>
          </a:p>
          <a:p>
            <a:pPr lvl="0" algn="l">
              <a:spcBef>
                <a:spcPts val="0"/>
              </a:spcBef>
            </a:pPr>
            <a:r>
              <a:rPr lang="zh-CN" altLang="en-US" sz="1800" b="0" dirty="0">
                <a:solidFill>
                  <a:prstClr val="black"/>
                </a:solidFill>
                <a:latin typeface="Arial"/>
              </a:rPr>
              <a:t>①</a:t>
            </a:r>
            <a:r>
              <a:rPr lang="en-US" altLang="zh-CN" sz="1800" b="0" dirty="0">
                <a:solidFill>
                  <a:prstClr val="black"/>
                </a:solidFill>
                <a:latin typeface="Arial"/>
              </a:rPr>
              <a:t>Different from existing PHY / MAC / APP layer works</a:t>
            </a: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②Capable to existing CTOS LoRa device and gateway</a:t>
            </a: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24176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系统概览</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1656223" cy="830997"/>
          </a:xfrm>
          <a:prstGeom prst="rect">
            <a:avLst/>
          </a:prstGeom>
        </p:spPr>
        <p:txBody>
          <a:bodyPr wrap="none">
            <a:spAutoFit/>
          </a:bodyPr>
          <a:lstStyle/>
          <a:p>
            <a:r>
              <a:rPr lang="en-US" altLang="zh-CN" sz="2400" b="1" dirty="0">
                <a:solidFill>
                  <a:schemeClr val="accent1"/>
                </a:solidFill>
                <a:cs typeface="+mn-ea"/>
              </a:rPr>
              <a:t>Structure:</a:t>
            </a:r>
          </a:p>
          <a:p>
            <a:pPr lvl="0"/>
            <a:endParaRPr lang="en-US" altLang="zh-CN" sz="2400" b="1"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1E4346DA-9C9D-4E36-9D29-3E2243FD6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2295" y="1246423"/>
            <a:ext cx="4784954" cy="2976008"/>
          </a:xfrm>
          <a:prstGeom prst="rect">
            <a:avLst/>
          </a:prstGeom>
        </p:spPr>
      </p:pic>
      <p:pic>
        <p:nvPicPr>
          <p:cNvPr id="6" name="图片 5">
            <a:extLst>
              <a:ext uri="{FF2B5EF4-FFF2-40B4-BE49-F238E27FC236}">
                <a16:creationId xmlns:a16="http://schemas.microsoft.com/office/drawing/2014/main" id="{80D4C2EF-CF86-4D7D-81AD-AE5FA0EB0F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8334" y="4918089"/>
            <a:ext cx="5467922" cy="1754590"/>
          </a:xfrm>
          <a:prstGeom prst="rect">
            <a:avLst/>
          </a:prstGeom>
        </p:spPr>
      </p:pic>
      <p:pic>
        <p:nvPicPr>
          <p:cNvPr id="8" name="图片 7">
            <a:extLst>
              <a:ext uri="{FF2B5EF4-FFF2-40B4-BE49-F238E27FC236}">
                <a16:creationId xmlns:a16="http://schemas.microsoft.com/office/drawing/2014/main" id="{9CD2B4F2-17A8-4575-9388-5BA1EFB265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09359" y="4817654"/>
            <a:ext cx="5866646" cy="1957532"/>
          </a:xfrm>
          <a:prstGeom prst="rect">
            <a:avLst/>
          </a:prstGeom>
        </p:spPr>
      </p:pic>
      <p:sp>
        <p:nvSpPr>
          <p:cNvPr id="12" name="矩形 11">
            <a:extLst>
              <a:ext uri="{FF2B5EF4-FFF2-40B4-BE49-F238E27FC236}">
                <a16:creationId xmlns:a16="http://schemas.microsoft.com/office/drawing/2014/main" id="{92AC313A-E78C-4A3D-87B1-2DA188ECFB4C}"/>
              </a:ext>
            </a:extLst>
          </p:cNvPr>
          <p:cNvSpPr/>
          <p:nvPr/>
        </p:nvSpPr>
        <p:spPr>
          <a:xfrm>
            <a:off x="488795" y="4222431"/>
            <a:ext cx="2234907" cy="830997"/>
          </a:xfrm>
          <a:prstGeom prst="rect">
            <a:avLst/>
          </a:prstGeom>
        </p:spPr>
        <p:txBody>
          <a:bodyPr wrap="none">
            <a:spAutoFit/>
          </a:bodyPr>
          <a:lstStyle/>
          <a:p>
            <a:r>
              <a:rPr lang="en-US" altLang="zh-CN" sz="2400" b="1" dirty="0">
                <a:solidFill>
                  <a:schemeClr val="accent1"/>
                </a:solidFill>
                <a:cs typeface="+mn-ea"/>
              </a:rPr>
              <a:t>Phenomenon:</a:t>
            </a:r>
          </a:p>
          <a:p>
            <a:pPr lvl="0"/>
            <a:endParaRPr lang="en-US" altLang="zh-CN" sz="2400" b="1" dirty="0">
              <a:solidFill>
                <a:schemeClr val="accent1"/>
              </a:solidFill>
              <a:cs typeface="+mn-ea"/>
            </a:endParaRPr>
          </a:p>
        </p:txBody>
      </p:sp>
    </p:spTree>
    <p:extLst>
      <p:ext uri="{BB962C8B-B14F-4D97-AF65-F5344CB8AC3E}">
        <p14:creationId xmlns:p14="http://schemas.microsoft.com/office/powerpoint/2010/main" val="238890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错误检测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ERROR DETECTION</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49859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Single Reception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RSSI sample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B93D1B8C-79CB-4BA1-8E48-955015542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288" y="2495057"/>
            <a:ext cx="5211428" cy="3321428"/>
          </a:xfrm>
          <a:prstGeom prst="rect">
            <a:avLst/>
          </a:prstGeom>
        </p:spPr>
      </p:pic>
      <p:pic>
        <p:nvPicPr>
          <p:cNvPr id="3" name="图片 2">
            <a:extLst>
              <a:ext uri="{FF2B5EF4-FFF2-40B4-BE49-F238E27FC236}">
                <a16:creationId xmlns:a16="http://schemas.microsoft.com/office/drawing/2014/main" id="{4961D659-CA89-4CF2-AC38-52F82A141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2572" y="2495057"/>
            <a:ext cx="5119988" cy="3115936"/>
          </a:xfrm>
          <a:prstGeom prst="rect">
            <a:avLst/>
          </a:prstGeom>
        </p:spPr>
      </p:pic>
    </p:spTree>
    <p:extLst>
      <p:ext uri="{BB962C8B-B14F-4D97-AF65-F5344CB8AC3E}">
        <p14:creationId xmlns:p14="http://schemas.microsoft.com/office/powerpoint/2010/main" val="1779601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7070</TotalTime>
  <Words>1741</Words>
  <Application>Microsoft Office PowerPoint</Application>
  <PresentationFormat>宽屏</PresentationFormat>
  <Paragraphs>294</Paragraphs>
  <Slides>21</Slides>
  <Notes>19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等线</vt:lpstr>
      <vt:lpstr>等线 Light</vt:lpstr>
      <vt:lpstr>Microsoft YaHei</vt:lpstr>
      <vt:lpstr>Microsoft YaHei</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昊</cp:lastModifiedBy>
  <cp:revision>1897</cp:revision>
  <dcterms:created xsi:type="dcterms:W3CDTF">2019-03-11T14:11:26Z</dcterms:created>
  <dcterms:modified xsi:type="dcterms:W3CDTF">2021-11-12T12:22:35Z</dcterms:modified>
</cp:coreProperties>
</file>